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64" r:id="rId5"/>
    <p:sldId id="258" r:id="rId6"/>
    <p:sldId id="260" r:id="rId7"/>
    <p:sldId id="263" r:id="rId8"/>
    <p:sldId id="261" r:id="rId9"/>
    <p:sldId id="265" r:id="rId10"/>
    <p:sldId id="267" r:id="rId11"/>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9FF"/>
    <a:srgbClr val="B4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3529" autoAdjust="0"/>
  </p:normalViewPr>
  <p:slideViewPr>
    <p:cSldViewPr snapToGrid="0">
      <p:cViewPr varScale="1">
        <p:scale>
          <a:sx n="81" d="100"/>
          <a:sy n="81" d="100"/>
        </p:scale>
        <p:origin x="1668" y="84"/>
      </p:cViewPr>
      <p:guideLst/>
    </p:cSldViewPr>
  </p:slideViewPr>
  <p:notesTextViewPr>
    <p:cViewPr>
      <p:scale>
        <a:sx n="3" d="2"/>
        <a:sy n="3" d="2"/>
      </p:scale>
      <p:origin x="0" y="0"/>
    </p:cViewPr>
  </p:notesTextViewPr>
  <p:notesViewPr>
    <p:cSldViewPr snapToGrid="0">
      <p:cViewPr varScale="1">
        <p:scale>
          <a:sx n="88" d="100"/>
          <a:sy n="88" d="100"/>
        </p:scale>
        <p:origin x="2040" y="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8CFCAD69-2C7A-4DE6-969A-838388B0D86C}" type="datetimeFigureOut">
              <a:rPr lang="en-US" smtClean="0"/>
              <a:t>1/23/2020</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680D58B-10EA-4929-B29C-6EFA6A7F953A}" type="slidenum">
              <a:rPr lang="en-US" smtClean="0"/>
              <a:t>‹#›</a:t>
            </a:fld>
            <a:endParaRPr lang="en-US"/>
          </a:p>
        </p:txBody>
      </p:sp>
    </p:spTree>
    <p:extLst>
      <p:ext uri="{BB962C8B-B14F-4D97-AF65-F5344CB8AC3E}">
        <p14:creationId xmlns:p14="http://schemas.microsoft.com/office/powerpoint/2010/main" val="82455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1" dirty="0" smtClean="0"/>
              <a:t>LID</a:t>
            </a:r>
          </a:p>
          <a:p>
            <a:r>
              <a:rPr lang="en-US" altLang="en-US" sz="1200" dirty="0" smtClean="0"/>
              <a:t>LID is often described as a form of </a:t>
            </a:r>
            <a:r>
              <a:rPr lang="en-US" altLang="en-US" sz="1200" dirty="0" err="1" smtClean="0"/>
              <a:t>stormwater</a:t>
            </a:r>
            <a:r>
              <a:rPr lang="en-US" altLang="en-US" sz="1200" dirty="0" smtClean="0"/>
              <a:t> management  Encompasses a set of techniques. cost-competitive with conventional approaches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*uses </a:t>
            </a:r>
            <a:r>
              <a:rPr lang="en-US" altLang="en-US" sz="1200" dirty="0" err="1" smtClean="0"/>
              <a:t>stormwater</a:t>
            </a:r>
            <a:r>
              <a:rPr lang="en-US" altLang="en-US" sz="1200" dirty="0" smtClean="0"/>
              <a:t> to minimize the impact of development on the landscape;  to maintain existing natural systems;</a:t>
            </a:r>
            <a:r>
              <a:rPr lang="en-US" altLang="en-US" sz="1200" baseline="0" dirty="0" smtClean="0"/>
              <a:t>  b</a:t>
            </a:r>
            <a:r>
              <a:rPr lang="en-US" altLang="en-US" sz="1200" dirty="0" smtClean="0"/>
              <a:t>eginning with good site design. implemented nationwide, in cold climates, urban areas, suburban areas, small towns, etc. </a:t>
            </a:r>
          </a:p>
          <a:p>
            <a:endParaRPr lang="en-US" altLang="en-US" sz="1200" dirty="0" smtClean="0"/>
          </a:p>
          <a:p>
            <a:r>
              <a:rPr lang="en-US" altLang="en-US" sz="1200" dirty="0" smtClean="0"/>
              <a:t>Development is integrated with the landscape and hydrologic function, not imposed on top of it.  Especially</a:t>
            </a:r>
            <a:r>
              <a:rPr lang="en-US" altLang="en-US" sz="1200" baseline="0" dirty="0" smtClean="0"/>
              <a:t> important in new construction (increasingly required in Town bylaws and regulations). Also possible for retrofits – as in this case.</a:t>
            </a:r>
            <a:endParaRPr lang="en-US" altLang="en-US" sz="1200" dirty="0" smtClean="0"/>
          </a:p>
          <a:p>
            <a:endParaRPr lang="en-US" altLang="en-US" sz="1200" dirty="0" smtClean="0"/>
          </a:p>
          <a:p>
            <a:r>
              <a:rPr lang="en-US" altLang="en-US" sz="1200" dirty="0" smtClean="0"/>
              <a:t>Standard development techniques have very large impacts on the natural landscape and on natural systems, including hydrology and ecology; and can be out of step with the local character in Massachusetts communities.  </a:t>
            </a:r>
          </a:p>
          <a:p>
            <a:endParaRPr lang="en-US" dirty="0"/>
          </a:p>
        </p:txBody>
      </p:sp>
      <p:sp>
        <p:nvSpPr>
          <p:cNvPr id="4" name="Slide Number Placeholder 3"/>
          <p:cNvSpPr>
            <a:spLocks noGrp="1"/>
          </p:cNvSpPr>
          <p:nvPr>
            <p:ph type="sldNum" sz="quarter" idx="10"/>
          </p:nvPr>
        </p:nvSpPr>
        <p:spPr/>
        <p:txBody>
          <a:bodyPr/>
          <a:lstStyle/>
          <a:p>
            <a:fld id="{B680D58B-10EA-4929-B29C-6EFA6A7F953A}" type="slidenum">
              <a:rPr lang="en-US" smtClean="0"/>
              <a:t>2</a:t>
            </a:fld>
            <a:endParaRPr lang="en-US"/>
          </a:p>
        </p:txBody>
      </p:sp>
    </p:spTree>
    <p:extLst>
      <p:ext uri="{BB962C8B-B14F-4D97-AF65-F5344CB8AC3E}">
        <p14:creationId xmlns:p14="http://schemas.microsoft.com/office/powerpoint/2010/main" val="3714070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Non-point source pollution—that is, </a:t>
            </a:r>
            <a:r>
              <a:rPr lang="en-US" altLang="en-US" sz="1200" dirty="0" err="1" smtClean="0"/>
              <a:t>stormwater</a:t>
            </a:r>
            <a:r>
              <a:rPr lang="en-US" altLang="en-US" sz="1200" dirty="0" smtClean="0"/>
              <a:t> and all the contaminants in it—is now considered the leading cause of impaired waterways in Massachusetts.  We’ve largely dealt with the pollution from sewage treatment plants and factories, but still the runoff from roads, parking lots, and lawns carries oil, sediment, nutrients, and other pollutants into rivers and streams.  More and more communities are finding that the standard approaches to </a:t>
            </a:r>
            <a:r>
              <a:rPr lang="en-US" altLang="en-US" sz="1200" dirty="0" err="1" smtClean="0"/>
              <a:t>stormwater</a:t>
            </a:r>
            <a:r>
              <a:rPr lang="en-US" altLang="en-US" sz="1200" dirty="0" smtClean="0"/>
              <a:t>—put it in a pipe and send it to a detention pond—are very expensive and they are not doing enough to protect water quality.  </a:t>
            </a:r>
          </a:p>
          <a:p>
            <a:endParaRPr lang="en-US" dirty="0"/>
          </a:p>
        </p:txBody>
      </p:sp>
      <p:sp>
        <p:nvSpPr>
          <p:cNvPr id="4" name="Slide Number Placeholder 3"/>
          <p:cNvSpPr>
            <a:spLocks noGrp="1"/>
          </p:cNvSpPr>
          <p:nvPr>
            <p:ph type="sldNum" sz="quarter" idx="10"/>
          </p:nvPr>
        </p:nvSpPr>
        <p:spPr/>
        <p:txBody>
          <a:bodyPr/>
          <a:lstStyle/>
          <a:p>
            <a:fld id="{B680D58B-10EA-4929-B29C-6EFA6A7F953A}" type="slidenum">
              <a:rPr lang="en-US" smtClean="0"/>
              <a:t>3</a:t>
            </a:fld>
            <a:endParaRPr lang="en-US"/>
          </a:p>
        </p:txBody>
      </p:sp>
    </p:spTree>
    <p:extLst>
      <p:ext uri="{BB962C8B-B14F-4D97-AF65-F5344CB8AC3E}">
        <p14:creationId xmlns:p14="http://schemas.microsoft.com/office/powerpoint/2010/main" val="10393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LID techniques result in lower peak discharge rates and reduced runoff volume as compared to most conventional approaches.  </a:t>
            </a:r>
          </a:p>
          <a:p>
            <a:r>
              <a:rPr lang="en-US" altLang="en-US" sz="1200" dirty="0" smtClean="0"/>
              <a:t>This graph compares the rate of </a:t>
            </a:r>
            <a:r>
              <a:rPr lang="en-US" altLang="en-US" sz="1200" dirty="0" err="1" smtClean="0"/>
              <a:t>stormwater</a:t>
            </a:r>
            <a:r>
              <a:rPr lang="en-US" altLang="en-US" sz="1200" dirty="0" smtClean="0"/>
              <a:t> runoff under two different scenarios.  The purple at the bottom is a measurement of rainfall, and the yellow peaks show the rate of </a:t>
            </a:r>
            <a:r>
              <a:rPr lang="en-US" altLang="en-US" sz="1200" dirty="0" err="1" smtClean="0"/>
              <a:t>stormwater</a:t>
            </a:r>
            <a:r>
              <a:rPr lang="en-US" altLang="en-US" sz="1200" dirty="0" smtClean="0"/>
              <a:t> runoff under a conventional development scenario.  You can see that small peaks in the rate of rainfall generate huge spikes in the rate of runoff; it is during these periods that the majority of stream erosion occurs.   </a:t>
            </a:r>
          </a:p>
          <a:p>
            <a:r>
              <a:rPr lang="en-US" altLang="en-US" sz="1200" dirty="0" smtClean="0"/>
              <a:t>Runoff from the low impact scenario is shown in red, and you can see that the rate of runoff rises with the increase in rainfall, but you don’t get the spikes in discharge rates that really affect channel geometry and aquatic habitat.  </a:t>
            </a:r>
          </a:p>
          <a:p>
            <a:r>
              <a:rPr lang="en-US" altLang="en-US" sz="1200" dirty="0" smtClean="0"/>
              <a:t>Many engineers would note that it is possible to manage the peak discharge rates using traditional </a:t>
            </a:r>
            <a:r>
              <a:rPr lang="en-US" altLang="en-US" sz="1200" dirty="0" err="1" smtClean="0"/>
              <a:t>stormwater</a:t>
            </a:r>
            <a:r>
              <a:rPr lang="en-US" altLang="en-US" sz="1200" dirty="0" smtClean="0"/>
              <a:t> structures such as retention ponds, but the point of LID is to minimize the necessity for such ponds through careful site design and decentralized </a:t>
            </a:r>
            <a:r>
              <a:rPr lang="en-US" altLang="en-US" sz="1200" dirty="0" err="1" smtClean="0"/>
              <a:t>stormwater</a:t>
            </a:r>
            <a:r>
              <a:rPr lang="en-US" altLang="en-US" sz="1200" dirty="0" smtClean="0"/>
              <a:t> management, which tend to be more cost effective than the pipe and pond approach.  </a:t>
            </a:r>
          </a:p>
          <a:p>
            <a:endParaRPr lang="en-US" dirty="0"/>
          </a:p>
        </p:txBody>
      </p:sp>
      <p:sp>
        <p:nvSpPr>
          <p:cNvPr id="4" name="Slide Number Placeholder 3"/>
          <p:cNvSpPr>
            <a:spLocks noGrp="1"/>
          </p:cNvSpPr>
          <p:nvPr>
            <p:ph type="sldNum" sz="quarter" idx="10"/>
          </p:nvPr>
        </p:nvSpPr>
        <p:spPr/>
        <p:txBody>
          <a:bodyPr/>
          <a:lstStyle/>
          <a:p>
            <a:fld id="{B680D58B-10EA-4929-B29C-6EFA6A7F953A}" type="slidenum">
              <a:rPr lang="en-US" smtClean="0"/>
              <a:t>4</a:t>
            </a:fld>
            <a:endParaRPr lang="en-US"/>
          </a:p>
        </p:txBody>
      </p:sp>
    </p:spTree>
    <p:extLst>
      <p:ext uri="{BB962C8B-B14F-4D97-AF65-F5344CB8AC3E}">
        <p14:creationId xmlns:p14="http://schemas.microsoft.com/office/powerpoint/2010/main" val="2462932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small, decentralized techniques to treat </a:t>
            </a:r>
            <a:r>
              <a:rPr lang="en-US" altLang="en-US" sz="1200" dirty="0" err="1" smtClean="0"/>
              <a:t>stormwater</a:t>
            </a:r>
            <a:r>
              <a:rPr lang="en-US" altLang="en-US" sz="1200" dirty="0" smtClean="0"/>
              <a:t> runoff close to where it is created. many small LID structures. long flow paths and low slopes help to reduce runoff rates and increase groundwater infiltration. </a:t>
            </a:r>
          </a:p>
          <a:p>
            <a:endParaRPr lang="en-US" altLang="en-US" sz="1200" dirty="0" smtClean="0"/>
          </a:p>
          <a:p>
            <a:r>
              <a:rPr lang="en-US" altLang="en-US" sz="1200" dirty="0" smtClean="0"/>
              <a:t>Conventional </a:t>
            </a:r>
            <a:r>
              <a:rPr lang="en-US" altLang="en-US" sz="1200" dirty="0" err="1" smtClean="0"/>
              <a:t>stormwater</a:t>
            </a:r>
            <a:r>
              <a:rPr lang="en-US" altLang="en-US" sz="1200" dirty="0" smtClean="0"/>
              <a:t> systems treat </a:t>
            </a:r>
            <a:r>
              <a:rPr lang="en-US" altLang="en-US" sz="1200" dirty="0" err="1" smtClean="0"/>
              <a:t>stormwater</a:t>
            </a:r>
            <a:r>
              <a:rPr lang="en-US" altLang="en-US" sz="1200" dirty="0" smtClean="0"/>
              <a:t> at the “end of the pipe” in large detention ponds design to treat large volumes of runoff.  </a:t>
            </a:r>
          </a:p>
          <a:p>
            <a:endParaRPr lang="en-US" altLang="en-US" sz="1200" dirty="0" smtClean="0"/>
          </a:p>
          <a:p>
            <a:r>
              <a:rPr lang="en-US" altLang="en-US" sz="1200" dirty="0" smtClean="0"/>
              <a:t>LID techniques are commonly designed in series; for example, runoff might flow over a filter strip, into a vegetated swale, which leads to a </a:t>
            </a:r>
            <a:r>
              <a:rPr lang="en-US" altLang="en-US" sz="1200" dirty="0" err="1" smtClean="0"/>
              <a:t>bioretention</a:t>
            </a:r>
            <a:r>
              <a:rPr lang="en-US" altLang="en-US" sz="1200" dirty="0" smtClean="0"/>
              <a:t> cell.  This “treatment train” approach provides excellent </a:t>
            </a:r>
            <a:r>
              <a:rPr lang="en-US" altLang="en-US" sz="1200" dirty="0" err="1" smtClean="0"/>
              <a:t>stormwater</a:t>
            </a:r>
            <a:r>
              <a:rPr lang="en-US" altLang="en-US" sz="1200" dirty="0" smtClean="0"/>
              <a:t> management because each of the techniques helps to remove pollutants, allow infiltration, and slow down the runoff to reduce peak discharge rates.  </a:t>
            </a:r>
          </a:p>
          <a:p>
            <a:endParaRPr lang="en-US" altLang="en-US" sz="1200" dirty="0" smtClean="0"/>
          </a:p>
          <a:p>
            <a:r>
              <a:rPr lang="en-US" altLang="en-US" sz="1200" dirty="0" smtClean="0"/>
              <a:t>LID techniques are excellent strategies for controlling peak discharge rates from frequent, low-intensity storms, and they can usually be sized to accommodate the entire “water quality volume”—the first inch or half-inch that must be treated according to the Massachusetts </a:t>
            </a:r>
            <a:r>
              <a:rPr lang="en-US" altLang="en-US" sz="1200" dirty="0" err="1" smtClean="0"/>
              <a:t>Stormwater</a:t>
            </a:r>
            <a:r>
              <a:rPr lang="en-US" altLang="en-US" sz="1200" dirty="0" smtClean="0"/>
              <a:t> Policy.   However, on sites with large amounts of impervious surfaces, it is likely that additional controls may be needed to manage the runoff from very large storms, such as the 25-year or 100-year storm.  With LID, these controls will be considerably smaller than they would be otherwise.  </a:t>
            </a:r>
            <a:endParaRPr lang="en-US" altLang="en-US" sz="1200" dirty="0"/>
          </a:p>
        </p:txBody>
      </p:sp>
      <p:sp>
        <p:nvSpPr>
          <p:cNvPr id="4" name="Slide Number Placeholder 3"/>
          <p:cNvSpPr>
            <a:spLocks noGrp="1"/>
          </p:cNvSpPr>
          <p:nvPr>
            <p:ph type="sldNum" sz="quarter" idx="10"/>
          </p:nvPr>
        </p:nvSpPr>
        <p:spPr/>
        <p:txBody>
          <a:bodyPr/>
          <a:lstStyle/>
          <a:p>
            <a:fld id="{B680D58B-10EA-4929-B29C-6EFA6A7F953A}" type="slidenum">
              <a:rPr lang="en-US" smtClean="0"/>
              <a:t>5</a:t>
            </a:fld>
            <a:endParaRPr lang="en-US"/>
          </a:p>
        </p:txBody>
      </p:sp>
    </p:spTree>
    <p:extLst>
      <p:ext uri="{BB962C8B-B14F-4D97-AF65-F5344CB8AC3E}">
        <p14:creationId xmlns:p14="http://schemas.microsoft.com/office/powerpoint/2010/main" val="1532431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D58B-10EA-4929-B29C-6EFA6A7F953A}" type="slidenum">
              <a:rPr lang="en-US" smtClean="0"/>
              <a:t>6</a:t>
            </a:fld>
            <a:endParaRPr lang="en-US"/>
          </a:p>
        </p:txBody>
      </p:sp>
    </p:spTree>
    <p:extLst>
      <p:ext uri="{BB962C8B-B14F-4D97-AF65-F5344CB8AC3E}">
        <p14:creationId xmlns:p14="http://schemas.microsoft.com/office/powerpoint/2010/main" val="210124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US" sz="1200" dirty="0"/>
          </a:p>
        </p:txBody>
      </p:sp>
      <p:sp>
        <p:nvSpPr>
          <p:cNvPr id="4" name="Slide Number Placeholder 3"/>
          <p:cNvSpPr>
            <a:spLocks noGrp="1"/>
          </p:cNvSpPr>
          <p:nvPr>
            <p:ph type="sldNum" sz="quarter" idx="10"/>
          </p:nvPr>
        </p:nvSpPr>
        <p:spPr/>
        <p:txBody>
          <a:bodyPr/>
          <a:lstStyle/>
          <a:p>
            <a:fld id="{B680D58B-10EA-4929-B29C-6EFA6A7F953A}" type="slidenum">
              <a:rPr lang="en-US" smtClean="0"/>
              <a:t>8</a:t>
            </a:fld>
            <a:endParaRPr lang="en-US"/>
          </a:p>
        </p:txBody>
      </p:sp>
    </p:spTree>
    <p:extLst>
      <p:ext uri="{BB962C8B-B14F-4D97-AF65-F5344CB8AC3E}">
        <p14:creationId xmlns:p14="http://schemas.microsoft.com/office/powerpoint/2010/main" val="2744276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Site 5 </a:t>
            </a:r>
          </a:p>
          <a:p>
            <a:r>
              <a:rPr lang="en-US" dirty="0" smtClean="0"/>
              <a:t>9 total sites were assessed</a:t>
            </a:r>
            <a:r>
              <a:rPr lang="en-US" baseline="0" dirty="0" smtClean="0"/>
              <a:t> in the village and this site was selected for having the best potential </a:t>
            </a:r>
          </a:p>
          <a:p>
            <a:endParaRPr lang="en-US" baseline="0" dirty="0" smtClean="0"/>
          </a:p>
          <a:p>
            <a:r>
              <a:rPr lang="en-US" b="1" baseline="0" dirty="0" smtClean="0"/>
              <a:t>Desktop assessment</a:t>
            </a:r>
            <a:r>
              <a:rPr lang="en-US" baseline="0" dirty="0" smtClean="0"/>
              <a:t> </a:t>
            </a:r>
          </a:p>
          <a:p>
            <a:r>
              <a:rPr lang="en-US" baseline="0" dirty="0" smtClean="0"/>
              <a:t>Town road intercepts &lt;30+ acre drainage area off of </a:t>
            </a:r>
            <a:r>
              <a:rPr lang="en-US" baseline="0" dirty="0" err="1" smtClean="0"/>
              <a:t>Goodnow</a:t>
            </a:r>
            <a:r>
              <a:rPr lang="en-US" baseline="0" dirty="0" smtClean="0"/>
              <a:t> Hill.  Large volumes of </a:t>
            </a:r>
            <a:r>
              <a:rPr lang="en-US" baseline="0" dirty="0" err="1" smtClean="0"/>
              <a:t>stormwater</a:t>
            </a:r>
            <a:r>
              <a:rPr lang="en-US" baseline="0" dirty="0" smtClean="0"/>
              <a:t> runoff</a:t>
            </a:r>
          </a:p>
          <a:p>
            <a:r>
              <a:rPr lang="en-US" baseline="0" dirty="0" smtClean="0"/>
              <a:t>STEEP:  8-15% slopes </a:t>
            </a:r>
          </a:p>
          <a:p>
            <a:r>
              <a:rPr lang="en-US" baseline="0" dirty="0" smtClean="0"/>
              <a:t>Mountain stream</a:t>
            </a:r>
          </a:p>
          <a:p>
            <a:r>
              <a:rPr lang="en-US" baseline="0" dirty="0" smtClean="0"/>
              <a:t>Existing unused concrete water tank</a:t>
            </a:r>
          </a:p>
          <a:p>
            <a:r>
              <a:rPr lang="en-US" baseline="0" dirty="0" err="1" smtClean="0"/>
              <a:t>Catchbasins</a:t>
            </a:r>
            <a:r>
              <a:rPr lang="en-US" baseline="0" dirty="0" smtClean="0"/>
              <a:t> at bottom of hill are the beginning of storm sewer draining to Deerfield River</a:t>
            </a:r>
          </a:p>
          <a:p>
            <a:endParaRPr lang="en-US" baseline="0" dirty="0" smtClean="0"/>
          </a:p>
        </p:txBody>
      </p:sp>
      <p:sp>
        <p:nvSpPr>
          <p:cNvPr id="4" name="Slide Number Placeholder 3"/>
          <p:cNvSpPr>
            <a:spLocks noGrp="1"/>
          </p:cNvSpPr>
          <p:nvPr>
            <p:ph type="sldNum" sz="quarter" idx="10"/>
          </p:nvPr>
        </p:nvSpPr>
        <p:spPr/>
        <p:txBody>
          <a:bodyPr/>
          <a:lstStyle/>
          <a:p>
            <a:fld id="{B680D58B-10EA-4929-B29C-6EFA6A7F953A}" type="slidenum">
              <a:rPr lang="en-US" smtClean="0"/>
              <a:t>9</a:t>
            </a:fld>
            <a:endParaRPr lang="en-US"/>
          </a:p>
        </p:txBody>
      </p:sp>
    </p:spTree>
    <p:extLst>
      <p:ext uri="{BB962C8B-B14F-4D97-AF65-F5344CB8AC3E}">
        <p14:creationId xmlns:p14="http://schemas.microsoft.com/office/powerpoint/2010/main" val="18167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0D58B-10EA-4929-B29C-6EFA6A7F953A}" type="slidenum">
              <a:rPr lang="en-US" smtClean="0"/>
              <a:t>10</a:t>
            </a:fld>
            <a:endParaRPr lang="en-US"/>
          </a:p>
        </p:txBody>
      </p:sp>
    </p:spTree>
    <p:extLst>
      <p:ext uri="{BB962C8B-B14F-4D97-AF65-F5344CB8AC3E}">
        <p14:creationId xmlns:p14="http://schemas.microsoft.com/office/powerpoint/2010/main" val="8320289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1F0492-0432-4BF7-834E-EBC12712E11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426133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0492-0432-4BF7-834E-EBC12712E11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277395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0492-0432-4BF7-834E-EBC12712E11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214615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1F0492-0432-4BF7-834E-EBC12712E11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1170464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1F0492-0432-4BF7-834E-EBC12712E118}"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1091291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1F0492-0432-4BF7-834E-EBC12712E11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97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1F0492-0432-4BF7-834E-EBC12712E118}"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50192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1F0492-0432-4BF7-834E-EBC12712E118}"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96384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1F0492-0432-4BF7-834E-EBC12712E118}"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95927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F0492-0432-4BF7-834E-EBC12712E11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62594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1F0492-0432-4BF7-834E-EBC12712E118}"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5E941C-805F-4641-BF4A-0A7460F62179}" type="slidenum">
              <a:rPr lang="en-US" smtClean="0"/>
              <a:t>‹#›</a:t>
            </a:fld>
            <a:endParaRPr lang="en-US"/>
          </a:p>
        </p:txBody>
      </p:sp>
    </p:spTree>
    <p:extLst>
      <p:ext uri="{BB962C8B-B14F-4D97-AF65-F5344CB8AC3E}">
        <p14:creationId xmlns:p14="http://schemas.microsoft.com/office/powerpoint/2010/main" val="80224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F0492-0432-4BF7-834E-EBC12712E118}" type="datetimeFigureOut">
              <a:rPr lang="en-US" smtClean="0"/>
              <a:t>1/23/2020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5E941C-805F-4641-BF4A-0A7460F62179}" type="slidenum">
              <a:rPr lang="en-US" smtClean="0"/>
              <a:t>‹#›</a:t>
            </a:fld>
            <a:endParaRPr lang="en-US"/>
          </a:p>
        </p:txBody>
      </p:sp>
    </p:spTree>
    <p:extLst>
      <p:ext uri="{BB962C8B-B14F-4D97-AF65-F5344CB8AC3E}">
        <p14:creationId xmlns:p14="http://schemas.microsoft.com/office/powerpoint/2010/main" val="25147676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50000"/>
                  </a:schemeClr>
                </a:solidFill>
              </a:rPr>
              <a:t>Buckland Green Streets</a:t>
            </a:r>
            <a:endParaRPr lang="en-US" dirty="0">
              <a:solidFill>
                <a:schemeClr val="accent1">
                  <a:lumMod val="50000"/>
                </a:schemeClr>
              </a:solidFill>
            </a:endParaRPr>
          </a:p>
        </p:txBody>
      </p:sp>
      <p:sp>
        <p:nvSpPr>
          <p:cNvPr id="3" name="Subtitle 2"/>
          <p:cNvSpPr>
            <a:spLocks noGrp="1"/>
          </p:cNvSpPr>
          <p:nvPr>
            <p:ph type="subTitle" idx="1"/>
          </p:nvPr>
        </p:nvSpPr>
        <p:spPr/>
        <p:txBody>
          <a:bodyPr>
            <a:normAutofit/>
          </a:bodyPr>
          <a:lstStyle/>
          <a:p>
            <a:r>
              <a:rPr lang="en-US" sz="2800" dirty="0" smtClean="0">
                <a:solidFill>
                  <a:schemeClr val="accent4">
                    <a:lumMod val="75000"/>
                  </a:schemeClr>
                </a:solidFill>
                <a:latin typeface="+mj-lt"/>
              </a:rPr>
              <a:t>An Innovative </a:t>
            </a:r>
            <a:r>
              <a:rPr lang="en-US" sz="2800" dirty="0" err="1" smtClean="0">
                <a:solidFill>
                  <a:schemeClr val="accent4">
                    <a:lumMod val="75000"/>
                  </a:schemeClr>
                </a:solidFill>
                <a:latin typeface="+mj-lt"/>
              </a:rPr>
              <a:t>Stormwater</a:t>
            </a:r>
            <a:r>
              <a:rPr lang="en-US" sz="2800" dirty="0" smtClean="0">
                <a:solidFill>
                  <a:schemeClr val="accent4">
                    <a:lumMod val="75000"/>
                  </a:schemeClr>
                </a:solidFill>
                <a:latin typeface="+mj-lt"/>
              </a:rPr>
              <a:t> Management Project</a:t>
            </a:r>
          </a:p>
          <a:p>
            <a:r>
              <a:rPr lang="en-US" sz="2800" dirty="0" smtClean="0">
                <a:solidFill>
                  <a:schemeClr val="accent4">
                    <a:lumMod val="75000"/>
                  </a:schemeClr>
                </a:solidFill>
                <a:latin typeface="+mj-lt"/>
              </a:rPr>
              <a:t>in the </a:t>
            </a:r>
            <a:r>
              <a:rPr lang="en-US" sz="2800" dirty="0" smtClean="0">
                <a:solidFill>
                  <a:schemeClr val="accent4">
                    <a:lumMod val="75000"/>
                  </a:schemeClr>
                </a:solidFill>
                <a:latin typeface="+mj-lt"/>
              </a:rPr>
              <a:t>village of Shelburne </a:t>
            </a:r>
            <a:r>
              <a:rPr lang="en-US" sz="2800" dirty="0" smtClean="0">
                <a:solidFill>
                  <a:schemeClr val="accent4">
                    <a:lumMod val="75000"/>
                  </a:schemeClr>
                </a:solidFill>
                <a:latin typeface="+mj-lt"/>
              </a:rPr>
              <a:t>Falls </a:t>
            </a:r>
            <a:r>
              <a:rPr lang="en-US" sz="2800" dirty="0" smtClean="0">
                <a:solidFill>
                  <a:schemeClr val="accent4">
                    <a:lumMod val="75000"/>
                  </a:schemeClr>
                </a:solidFill>
                <a:latin typeface="+mj-lt"/>
              </a:rPr>
              <a:t>in </a:t>
            </a:r>
            <a:r>
              <a:rPr lang="en-US" sz="2800" dirty="0" smtClean="0">
                <a:solidFill>
                  <a:schemeClr val="accent4">
                    <a:lumMod val="75000"/>
                  </a:schemeClr>
                </a:solidFill>
                <a:latin typeface="+mj-lt"/>
              </a:rPr>
              <a:t>Buckland, MA.</a:t>
            </a:r>
            <a:endParaRPr lang="en-US" sz="2800" dirty="0">
              <a:solidFill>
                <a:schemeClr val="accent4">
                  <a:lumMod val="75000"/>
                </a:schemeClr>
              </a:solidFill>
              <a:latin typeface="+mj-lt"/>
            </a:endParaRPr>
          </a:p>
          <a:p>
            <a:endParaRPr lang="en-US" sz="1200" dirty="0" smtClean="0"/>
          </a:p>
          <a:p>
            <a:r>
              <a:rPr lang="en-US" sz="1200" dirty="0" smtClean="0"/>
              <a:t>Funding </a:t>
            </a:r>
            <a:r>
              <a:rPr lang="en-US" sz="1200" dirty="0"/>
              <a:t>for the project comes from a MADEP 604b </a:t>
            </a:r>
            <a:r>
              <a:rPr lang="en-US" sz="1200" dirty="0" smtClean="0"/>
              <a:t>grant</a:t>
            </a:r>
            <a:endParaRPr lang="en-US" sz="2800" dirty="0">
              <a:solidFill>
                <a:schemeClr val="accent4">
                  <a:lumMod val="75000"/>
                </a:schemeClr>
              </a:solidFill>
              <a:latin typeface="+mj-lt"/>
            </a:endParaRPr>
          </a:p>
        </p:txBody>
      </p:sp>
    </p:spTree>
    <p:extLst>
      <p:ext uri="{BB962C8B-B14F-4D97-AF65-F5344CB8AC3E}">
        <p14:creationId xmlns:p14="http://schemas.microsoft.com/office/powerpoint/2010/main" val="24332648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480695"/>
          </a:xfrm>
        </p:spPr>
        <p:txBody>
          <a:bodyPr>
            <a:normAutofit fontScale="90000"/>
          </a:bodyPr>
          <a:lstStyle/>
          <a:p>
            <a:r>
              <a:rPr lang="en-US" sz="3200" dirty="0" smtClean="0">
                <a:solidFill>
                  <a:schemeClr val="accent1">
                    <a:lumMod val="50000"/>
                  </a:schemeClr>
                </a:solidFill>
              </a:rPr>
              <a:t>Crittenden Hill Road </a:t>
            </a:r>
            <a:r>
              <a:rPr lang="en-US" sz="3200" dirty="0" err="1">
                <a:solidFill>
                  <a:schemeClr val="accent1">
                    <a:lumMod val="50000"/>
                  </a:schemeClr>
                </a:solidFill>
              </a:rPr>
              <a:t>Stormwater</a:t>
            </a:r>
            <a:r>
              <a:rPr lang="en-US" sz="3200" dirty="0">
                <a:solidFill>
                  <a:schemeClr val="accent1">
                    <a:lumMod val="50000"/>
                  </a:schemeClr>
                </a:solidFill>
              </a:rPr>
              <a:t> Management </a:t>
            </a:r>
            <a:r>
              <a:rPr lang="en-US" sz="3200" dirty="0" smtClean="0">
                <a:solidFill>
                  <a:schemeClr val="accent1">
                    <a:lumMod val="50000"/>
                  </a:schemeClr>
                </a:solidFill>
              </a:rPr>
              <a:t>Concept Design</a:t>
            </a:r>
            <a:endParaRPr lang="en-US" sz="3200" dirty="0">
              <a:solidFill>
                <a:schemeClr val="accent1">
                  <a:lumMod val="50000"/>
                </a:schemeClr>
              </a:solidFill>
            </a:endParaRPr>
          </a:p>
        </p:txBody>
      </p:sp>
      <p:cxnSp>
        <p:nvCxnSpPr>
          <p:cNvPr id="5" name="Straight Connector 4"/>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891541"/>
            <a:ext cx="8858013" cy="5671156"/>
          </a:xfrm>
          <a:prstGeom prst="rect">
            <a:avLst/>
          </a:prstGeom>
        </p:spPr>
      </p:pic>
      <p:sp>
        <p:nvSpPr>
          <p:cNvPr id="7" name="5-Point Star 6"/>
          <p:cNvSpPr/>
          <p:nvPr/>
        </p:nvSpPr>
        <p:spPr>
          <a:xfrm>
            <a:off x="2956957" y="4984646"/>
            <a:ext cx="475013" cy="475013"/>
          </a:xfrm>
          <a:prstGeom prst="star5">
            <a:avLst/>
          </a:prstGeom>
          <a:solidFill>
            <a:schemeClr val="accent6">
              <a:lumMod val="60000"/>
              <a:lumOff val="40000"/>
            </a:scheme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8" name="Content Placeholder 2"/>
          <p:cNvSpPr txBox="1">
            <a:spLocks/>
          </p:cNvSpPr>
          <p:nvPr/>
        </p:nvSpPr>
        <p:spPr>
          <a:xfrm>
            <a:off x="180590" y="3134077"/>
            <a:ext cx="2955917" cy="1186083"/>
          </a:xfrm>
          <a:prstGeom prst="rect">
            <a:avLst/>
          </a:prstGeom>
          <a:solidFill>
            <a:schemeClr val="bg1">
              <a:lumMod val="95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u="sng" dirty="0" smtClean="0">
                <a:solidFill>
                  <a:schemeClr val="accent1">
                    <a:lumMod val="50000"/>
                  </a:schemeClr>
                </a:solidFill>
              </a:rPr>
              <a:t>New </a:t>
            </a:r>
            <a:r>
              <a:rPr lang="en-US" sz="1600" u="sng" dirty="0" err="1" smtClean="0">
                <a:solidFill>
                  <a:schemeClr val="accent1">
                    <a:lumMod val="50000"/>
                  </a:schemeClr>
                </a:solidFill>
              </a:rPr>
              <a:t>Bioretention</a:t>
            </a:r>
            <a:r>
              <a:rPr lang="en-US" sz="1600" u="sng" dirty="0" smtClean="0">
                <a:solidFill>
                  <a:schemeClr val="accent1">
                    <a:lumMod val="50000"/>
                  </a:schemeClr>
                </a:solidFill>
              </a:rPr>
              <a:t> Basins</a:t>
            </a:r>
          </a:p>
          <a:p>
            <a:pPr>
              <a:lnSpc>
                <a:spcPct val="100000"/>
              </a:lnSpc>
              <a:spcBef>
                <a:spcPts val="0"/>
              </a:spcBef>
            </a:pPr>
            <a:r>
              <a:rPr lang="en-US" sz="1400" dirty="0" smtClean="0">
                <a:solidFill>
                  <a:schemeClr val="accent2">
                    <a:lumMod val="50000"/>
                  </a:schemeClr>
                </a:solidFill>
              </a:rPr>
              <a:t>Multiple connected basins possible</a:t>
            </a:r>
          </a:p>
          <a:p>
            <a:pPr>
              <a:lnSpc>
                <a:spcPct val="100000"/>
              </a:lnSpc>
              <a:spcBef>
                <a:spcPts val="0"/>
              </a:spcBef>
            </a:pPr>
            <a:r>
              <a:rPr lang="en-US" sz="1400" dirty="0" smtClean="0">
                <a:solidFill>
                  <a:schemeClr val="accent2">
                    <a:lumMod val="50000"/>
                  </a:schemeClr>
                </a:solidFill>
              </a:rPr>
              <a:t>Intercept and </a:t>
            </a:r>
            <a:r>
              <a:rPr lang="en-US" sz="1400" dirty="0">
                <a:solidFill>
                  <a:schemeClr val="accent2">
                    <a:lumMod val="50000"/>
                  </a:schemeClr>
                </a:solidFill>
              </a:rPr>
              <a:t>pretreat</a:t>
            </a:r>
            <a:r>
              <a:rPr lang="en-US" sz="1400" dirty="0" smtClean="0">
                <a:solidFill>
                  <a:schemeClr val="accent2">
                    <a:lumMod val="50000"/>
                  </a:schemeClr>
                </a:solidFill>
              </a:rPr>
              <a:t> runoff at top of road</a:t>
            </a:r>
          </a:p>
          <a:p>
            <a:pPr>
              <a:lnSpc>
                <a:spcPct val="100000"/>
              </a:lnSpc>
              <a:spcBef>
                <a:spcPts val="0"/>
              </a:spcBef>
            </a:pPr>
            <a:r>
              <a:rPr lang="en-US" sz="1400" dirty="0" smtClean="0">
                <a:solidFill>
                  <a:schemeClr val="accent2">
                    <a:lumMod val="50000"/>
                  </a:schemeClr>
                </a:solidFill>
              </a:rPr>
              <a:t>Overflow to storm sewer</a:t>
            </a:r>
          </a:p>
        </p:txBody>
      </p:sp>
      <p:sp>
        <p:nvSpPr>
          <p:cNvPr id="9" name="Down Arrow 8"/>
          <p:cNvSpPr/>
          <p:nvPr/>
        </p:nvSpPr>
        <p:spPr>
          <a:xfrm rot="19762993">
            <a:off x="2660539" y="4230499"/>
            <a:ext cx="368135" cy="843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947866" y="4765728"/>
            <a:ext cx="475013" cy="475013"/>
          </a:xfrm>
          <a:prstGeom prst="star5">
            <a:avLst/>
          </a:prstGeom>
          <a:solidFill>
            <a:schemeClr val="accent4"/>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1" name="Content Placeholder 2"/>
          <p:cNvSpPr txBox="1">
            <a:spLocks/>
          </p:cNvSpPr>
          <p:nvPr/>
        </p:nvSpPr>
        <p:spPr>
          <a:xfrm>
            <a:off x="5556617" y="4405749"/>
            <a:ext cx="4417457" cy="1674417"/>
          </a:xfrm>
          <a:prstGeom prst="rect">
            <a:avLst/>
          </a:prstGeom>
          <a:solidFill>
            <a:schemeClr val="bg1">
              <a:lumMod val="95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u="sng" dirty="0" smtClean="0">
                <a:solidFill>
                  <a:schemeClr val="accent1">
                    <a:lumMod val="50000"/>
                  </a:schemeClr>
                </a:solidFill>
              </a:rPr>
              <a:t>Water Tank Retrofitted to </a:t>
            </a:r>
            <a:r>
              <a:rPr lang="en-US" sz="1600" u="sng" dirty="0" err="1" smtClean="0">
                <a:solidFill>
                  <a:schemeClr val="accent1">
                    <a:lumMod val="50000"/>
                  </a:schemeClr>
                </a:solidFill>
              </a:rPr>
              <a:t>Bioretention</a:t>
            </a:r>
            <a:r>
              <a:rPr lang="en-US" sz="1600" u="sng" dirty="0" smtClean="0">
                <a:solidFill>
                  <a:schemeClr val="accent1">
                    <a:lumMod val="50000"/>
                  </a:schemeClr>
                </a:solidFill>
              </a:rPr>
              <a:t> Basin</a:t>
            </a:r>
          </a:p>
          <a:p>
            <a:pPr>
              <a:lnSpc>
                <a:spcPct val="100000"/>
              </a:lnSpc>
              <a:spcBef>
                <a:spcPts val="0"/>
              </a:spcBef>
            </a:pPr>
            <a:r>
              <a:rPr lang="en-US" sz="1400" dirty="0" smtClean="0">
                <a:solidFill>
                  <a:schemeClr val="accent2">
                    <a:lumMod val="50000"/>
                  </a:schemeClr>
                </a:solidFill>
              </a:rPr>
              <a:t>30 ft. concrete water tank </a:t>
            </a:r>
          </a:p>
          <a:p>
            <a:pPr>
              <a:lnSpc>
                <a:spcPct val="100000"/>
              </a:lnSpc>
              <a:spcBef>
                <a:spcPts val="0"/>
              </a:spcBef>
            </a:pPr>
            <a:r>
              <a:rPr lang="en-US" sz="1400" dirty="0" smtClean="0">
                <a:solidFill>
                  <a:schemeClr val="accent2">
                    <a:lumMod val="50000"/>
                  </a:schemeClr>
                </a:solidFill>
              </a:rPr>
              <a:t>Existing location and grade suitable to intercept </a:t>
            </a:r>
            <a:r>
              <a:rPr lang="en-US" sz="1400" dirty="0" err="1" smtClean="0">
                <a:solidFill>
                  <a:schemeClr val="accent2">
                    <a:lumMod val="50000"/>
                  </a:schemeClr>
                </a:solidFill>
              </a:rPr>
              <a:t>stormwater</a:t>
            </a:r>
            <a:r>
              <a:rPr lang="en-US" sz="1400" dirty="0" smtClean="0">
                <a:solidFill>
                  <a:schemeClr val="accent2">
                    <a:lumMod val="50000"/>
                  </a:schemeClr>
                </a:solidFill>
              </a:rPr>
              <a:t> from road and surrounding slopes</a:t>
            </a:r>
          </a:p>
          <a:p>
            <a:pPr>
              <a:lnSpc>
                <a:spcPct val="100000"/>
              </a:lnSpc>
              <a:spcBef>
                <a:spcPts val="0"/>
              </a:spcBef>
            </a:pPr>
            <a:r>
              <a:rPr lang="en-US" sz="1400" dirty="0" smtClean="0">
                <a:solidFill>
                  <a:schemeClr val="accent2">
                    <a:lumMod val="50000"/>
                  </a:schemeClr>
                </a:solidFill>
              </a:rPr>
              <a:t>Overflows into new </a:t>
            </a:r>
            <a:r>
              <a:rPr lang="en-US" sz="1400" dirty="0" err="1" smtClean="0">
                <a:solidFill>
                  <a:schemeClr val="accent2">
                    <a:lumMod val="50000"/>
                  </a:schemeClr>
                </a:solidFill>
              </a:rPr>
              <a:t>stormwater</a:t>
            </a:r>
            <a:r>
              <a:rPr lang="en-US" sz="1400" dirty="0" smtClean="0">
                <a:solidFill>
                  <a:schemeClr val="accent2">
                    <a:lumMod val="50000"/>
                  </a:schemeClr>
                </a:solidFill>
              </a:rPr>
              <a:t> infrastructure in ROW needed to safeguard residential properties and address existing erosion and flash flooding hazards</a:t>
            </a:r>
          </a:p>
        </p:txBody>
      </p:sp>
      <p:sp>
        <p:nvSpPr>
          <p:cNvPr id="13" name="5-Point Star 12"/>
          <p:cNvSpPr/>
          <p:nvPr/>
        </p:nvSpPr>
        <p:spPr>
          <a:xfrm>
            <a:off x="6962220" y="1952214"/>
            <a:ext cx="475013" cy="475013"/>
          </a:xfrm>
          <a:prstGeom prst="star5">
            <a:avLst/>
          </a:prstGeom>
          <a:solidFill>
            <a:srgbClr val="7029FF"/>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lumMod val="60000"/>
                  <a:lumOff val="40000"/>
                </a:schemeClr>
              </a:solidFill>
            </a:endParaRPr>
          </a:p>
        </p:txBody>
      </p:sp>
      <p:sp>
        <p:nvSpPr>
          <p:cNvPr id="14" name="Content Placeholder 2"/>
          <p:cNvSpPr txBox="1">
            <a:spLocks/>
          </p:cNvSpPr>
          <p:nvPr/>
        </p:nvSpPr>
        <p:spPr>
          <a:xfrm>
            <a:off x="8535346" y="1328435"/>
            <a:ext cx="3447852" cy="1472157"/>
          </a:xfrm>
          <a:prstGeom prst="rect">
            <a:avLst/>
          </a:prstGeom>
          <a:solidFill>
            <a:schemeClr val="bg1">
              <a:lumMod val="95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u="sng" dirty="0" smtClean="0">
                <a:solidFill>
                  <a:schemeClr val="accent1">
                    <a:lumMod val="50000"/>
                  </a:schemeClr>
                </a:solidFill>
              </a:rPr>
              <a:t>New </a:t>
            </a:r>
            <a:r>
              <a:rPr lang="en-US" sz="1600" u="sng" dirty="0" err="1" smtClean="0">
                <a:solidFill>
                  <a:schemeClr val="accent1">
                    <a:lumMod val="50000"/>
                  </a:schemeClr>
                </a:solidFill>
              </a:rPr>
              <a:t>Bioretention</a:t>
            </a:r>
            <a:r>
              <a:rPr lang="en-US" sz="1600" u="sng" dirty="0" smtClean="0">
                <a:solidFill>
                  <a:schemeClr val="accent1">
                    <a:lumMod val="50000"/>
                  </a:schemeClr>
                </a:solidFill>
              </a:rPr>
              <a:t> Basin</a:t>
            </a:r>
          </a:p>
          <a:p>
            <a:pPr>
              <a:lnSpc>
                <a:spcPct val="100000"/>
              </a:lnSpc>
              <a:spcBef>
                <a:spcPts val="0"/>
              </a:spcBef>
            </a:pPr>
            <a:r>
              <a:rPr lang="en-US" sz="1400" dirty="0" smtClean="0">
                <a:solidFill>
                  <a:schemeClr val="accent2">
                    <a:lumMod val="50000"/>
                  </a:schemeClr>
                </a:solidFill>
              </a:rPr>
              <a:t>Intercept and </a:t>
            </a:r>
            <a:r>
              <a:rPr lang="en-US" sz="1400" dirty="0">
                <a:solidFill>
                  <a:schemeClr val="accent2">
                    <a:lumMod val="50000"/>
                  </a:schemeClr>
                </a:solidFill>
              </a:rPr>
              <a:t>pretreat runoff at </a:t>
            </a:r>
            <a:r>
              <a:rPr lang="en-US" sz="1400" dirty="0" smtClean="0">
                <a:solidFill>
                  <a:schemeClr val="accent2">
                    <a:lumMod val="50000"/>
                  </a:schemeClr>
                </a:solidFill>
              </a:rPr>
              <a:t>bottom </a:t>
            </a:r>
            <a:r>
              <a:rPr lang="en-US" sz="1400" dirty="0">
                <a:solidFill>
                  <a:schemeClr val="accent2">
                    <a:lumMod val="50000"/>
                  </a:schemeClr>
                </a:solidFill>
              </a:rPr>
              <a:t>of </a:t>
            </a:r>
            <a:r>
              <a:rPr lang="en-US" sz="1400" dirty="0" smtClean="0">
                <a:solidFill>
                  <a:schemeClr val="accent2">
                    <a:lumMod val="50000"/>
                  </a:schemeClr>
                </a:solidFill>
              </a:rPr>
              <a:t>road </a:t>
            </a:r>
            <a:endParaRPr lang="en-US" sz="1400" dirty="0">
              <a:solidFill>
                <a:schemeClr val="accent2">
                  <a:lumMod val="50000"/>
                </a:schemeClr>
              </a:solidFill>
            </a:endParaRPr>
          </a:p>
          <a:p>
            <a:pPr>
              <a:lnSpc>
                <a:spcPct val="100000"/>
              </a:lnSpc>
              <a:spcBef>
                <a:spcPts val="0"/>
              </a:spcBef>
            </a:pPr>
            <a:r>
              <a:rPr lang="en-US" sz="1400" dirty="0" smtClean="0">
                <a:solidFill>
                  <a:schemeClr val="accent2">
                    <a:lumMod val="50000"/>
                  </a:schemeClr>
                </a:solidFill>
              </a:rPr>
              <a:t>Receive overflow from water tank</a:t>
            </a:r>
          </a:p>
          <a:p>
            <a:pPr>
              <a:lnSpc>
                <a:spcPct val="100000"/>
              </a:lnSpc>
              <a:spcBef>
                <a:spcPts val="0"/>
              </a:spcBef>
            </a:pPr>
            <a:r>
              <a:rPr lang="en-US" sz="1400" dirty="0" smtClean="0">
                <a:solidFill>
                  <a:schemeClr val="accent2">
                    <a:lumMod val="50000"/>
                  </a:schemeClr>
                </a:solidFill>
              </a:rPr>
              <a:t>Overflow to existing catch basins, which are the beginning of the storm </a:t>
            </a:r>
            <a:r>
              <a:rPr lang="en-US" sz="1400" dirty="0">
                <a:solidFill>
                  <a:schemeClr val="accent2">
                    <a:lumMod val="50000"/>
                  </a:schemeClr>
                </a:solidFill>
              </a:rPr>
              <a:t>sewer </a:t>
            </a:r>
          </a:p>
        </p:txBody>
      </p:sp>
      <p:sp>
        <p:nvSpPr>
          <p:cNvPr id="12" name="Down Arrow 11"/>
          <p:cNvSpPr/>
          <p:nvPr/>
        </p:nvSpPr>
        <p:spPr>
          <a:xfrm rot="5400000">
            <a:off x="4868883" y="4516348"/>
            <a:ext cx="368135" cy="1080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4563535">
            <a:off x="7877685" y="1439401"/>
            <a:ext cx="368135" cy="119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p:cNvSpPr txBox="1">
            <a:spLocks/>
          </p:cNvSpPr>
          <p:nvPr/>
        </p:nvSpPr>
        <p:spPr>
          <a:xfrm>
            <a:off x="2613341" y="1071399"/>
            <a:ext cx="3704332" cy="1712256"/>
          </a:xfrm>
          <a:prstGeom prst="rect">
            <a:avLst/>
          </a:prstGeom>
          <a:solidFill>
            <a:schemeClr val="bg1">
              <a:lumMod val="95000"/>
            </a:schemeClr>
          </a:solidFill>
          <a:effectLst>
            <a:outerShdw blurRad="50800" dist="38100" dir="5400000" algn="t"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u="sng" dirty="0" smtClean="0">
                <a:solidFill>
                  <a:schemeClr val="accent1">
                    <a:lumMod val="50000"/>
                  </a:schemeClr>
                </a:solidFill>
              </a:rPr>
              <a:t>Roadwork and Infrastructure Upgrades</a:t>
            </a:r>
          </a:p>
          <a:p>
            <a:pPr>
              <a:lnSpc>
                <a:spcPct val="100000"/>
              </a:lnSpc>
              <a:spcBef>
                <a:spcPts val="0"/>
              </a:spcBef>
            </a:pPr>
            <a:r>
              <a:rPr lang="en-US" sz="1400" dirty="0" smtClean="0">
                <a:solidFill>
                  <a:schemeClr val="accent2">
                    <a:lumMod val="50000"/>
                  </a:schemeClr>
                </a:solidFill>
              </a:rPr>
              <a:t>Possible regrading, widening, and curbing of the existing road</a:t>
            </a:r>
          </a:p>
          <a:p>
            <a:pPr>
              <a:lnSpc>
                <a:spcPct val="100000"/>
              </a:lnSpc>
              <a:spcBef>
                <a:spcPts val="0"/>
              </a:spcBef>
            </a:pPr>
            <a:r>
              <a:rPr lang="en-US" sz="1400" dirty="0" smtClean="0">
                <a:solidFill>
                  <a:schemeClr val="accent2">
                    <a:lumMod val="50000"/>
                  </a:schemeClr>
                </a:solidFill>
              </a:rPr>
              <a:t>New </a:t>
            </a:r>
            <a:r>
              <a:rPr lang="en-US" sz="1400" dirty="0" err="1" smtClean="0">
                <a:solidFill>
                  <a:schemeClr val="accent2">
                    <a:lumMod val="50000"/>
                  </a:schemeClr>
                </a:solidFill>
              </a:rPr>
              <a:t>catchbasins</a:t>
            </a:r>
            <a:r>
              <a:rPr lang="en-US" sz="1400" dirty="0" smtClean="0">
                <a:solidFill>
                  <a:schemeClr val="accent2">
                    <a:lumMod val="50000"/>
                  </a:schemeClr>
                </a:solidFill>
              </a:rPr>
              <a:t> and storm sewer piping to safeguard homes downslope from runoff</a:t>
            </a:r>
          </a:p>
          <a:p>
            <a:pPr>
              <a:lnSpc>
                <a:spcPct val="100000"/>
              </a:lnSpc>
              <a:spcBef>
                <a:spcPts val="0"/>
              </a:spcBef>
            </a:pPr>
            <a:r>
              <a:rPr lang="en-US" sz="1400" dirty="0" smtClean="0">
                <a:solidFill>
                  <a:schemeClr val="accent2">
                    <a:lumMod val="50000"/>
                  </a:schemeClr>
                </a:solidFill>
              </a:rPr>
              <a:t>Culvert upgrade over mountain stream at base of hill.</a:t>
            </a:r>
            <a:endParaRPr lang="en-US" sz="1400" dirty="0">
              <a:solidFill>
                <a:schemeClr val="accent2">
                  <a:lumMod val="50000"/>
                </a:schemeClr>
              </a:solidFill>
            </a:endParaRPr>
          </a:p>
        </p:txBody>
      </p:sp>
      <p:sp>
        <p:nvSpPr>
          <p:cNvPr id="17" name="Down Arrow 16"/>
          <p:cNvSpPr/>
          <p:nvPr/>
        </p:nvSpPr>
        <p:spPr>
          <a:xfrm rot="19233256">
            <a:off x="4675140" y="2630433"/>
            <a:ext cx="368135" cy="1195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95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2"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1">
                    <a:lumMod val="50000"/>
                  </a:schemeClr>
                </a:solidFill>
              </a:rPr>
              <a:t>Sustainable </a:t>
            </a:r>
            <a:r>
              <a:rPr lang="en-US" sz="2800" dirty="0" err="1" smtClean="0">
                <a:solidFill>
                  <a:schemeClr val="accent1">
                    <a:lumMod val="50000"/>
                  </a:schemeClr>
                </a:solidFill>
              </a:rPr>
              <a:t>Stormwater</a:t>
            </a:r>
            <a:r>
              <a:rPr lang="en-US" sz="2800" dirty="0" smtClean="0">
                <a:solidFill>
                  <a:schemeClr val="accent1">
                    <a:lumMod val="50000"/>
                  </a:schemeClr>
                </a:solidFill>
              </a:rPr>
              <a:t> Management </a:t>
            </a:r>
            <a:r>
              <a:rPr lang="en-US" sz="2800" i="1" dirty="0" smtClean="0">
                <a:solidFill>
                  <a:schemeClr val="accent1">
                    <a:lumMod val="50000"/>
                  </a:schemeClr>
                </a:solidFill>
              </a:rPr>
              <a:t>(Low </a:t>
            </a:r>
            <a:r>
              <a:rPr lang="en-US" sz="2800" i="1" dirty="0">
                <a:solidFill>
                  <a:schemeClr val="accent1">
                    <a:lumMod val="50000"/>
                  </a:schemeClr>
                </a:solidFill>
              </a:rPr>
              <a:t>Impact </a:t>
            </a:r>
            <a:r>
              <a:rPr lang="en-US" sz="2800" i="1" dirty="0" smtClean="0">
                <a:solidFill>
                  <a:schemeClr val="accent1">
                    <a:lumMod val="50000"/>
                  </a:schemeClr>
                </a:solidFill>
              </a:rPr>
              <a:t>Development)</a:t>
            </a:r>
            <a:endParaRPr lang="en-US" sz="2800" i="1" dirty="0">
              <a:solidFill>
                <a:schemeClr val="accent1">
                  <a:lumMod val="50000"/>
                </a:schemeClr>
              </a:solidFill>
            </a:endParaRPr>
          </a:p>
        </p:txBody>
      </p:sp>
      <p:sp>
        <p:nvSpPr>
          <p:cNvPr id="3" name="Content Placeholder 2"/>
          <p:cNvSpPr>
            <a:spLocks noGrp="1"/>
          </p:cNvSpPr>
          <p:nvPr>
            <p:ph idx="1"/>
          </p:nvPr>
        </p:nvSpPr>
        <p:spPr>
          <a:xfrm>
            <a:off x="838200" y="1286866"/>
            <a:ext cx="10515600" cy="1687596"/>
          </a:xfrm>
        </p:spPr>
        <p:txBody>
          <a:bodyPr>
            <a:noAutofit/>
          </a:bodyPr>
          <a:lstStyle/>
          <a:p>
            <a:pPr>
              <a:lnSpc>
                <a:spcPct val="100000"/>
              </a:lnSpc>
            </a:pPr>
            <a:r>
              <a:rPr lang="en-US" sz="1800" dirty="0" smtClean="0">
                <a:solidFill>
                  <a:schemeClr val="accent2">
                    <a:lumMod val="50000"/>
                  </a:schemeClr>
                </a:solidFill>
              </a:rPr>
              <a:t>Landscape-based approach to sustainable development, redevelopment, and retrofits</a:t>
            </a:r>
            <a:endParaRPr lang="en-US" sz="1800" dirty="0">
              <a:solidFill>
                <a:schemeClr val="accent2">
                  <a:lumMod val="50000"/>
                </a:schemeClr>
              </a:solidFill>
            </a:endParaRPr>
          </a:p>
          <a:p>
            <a:pPr>
              <a:lnSpc>
                <a:spcPct val="100000"/>
              </a:lnSpc>
            </a:pPr>
            <a:r>
              <a:rPr lang="en-US" sz="1800" dirty="0" smtClean="0">
                <a:solidFill>
                  <a:schemeClr val="accent2">
                    <a:lumMod val="50000"/>
                  </a:schemeClr>
                </a:solidFill>
              </a:rPr>
              <a:t>Strategies that </a:t>
            </a:r>
            <a:r>
              <a:rPr lang="en-US" sz="1800" dirty="0">
                <a:solidFill>
                  <a:schemeClr val="accent2">
                    <a:lumMod val="50000"/>
                  </a:schemeClr>
                </a:solidFill>
              </a:rPr>
              <a:t>maintain existing natural systems, hydrology, </a:t>
            </a:r>
            <a:r>
              <a:rPr lang="en-US" sz="1800" dirty="0" smtClean="0">
                <a:solidFill>
                  <a:schemeClr val="accent2">
                    <a:lumMod val="50000"/>
                  </a:schemeClr>
                </a:solidFill>
              </a:rPr>
              <a:t>ecology</a:t>
            </a:r>
          </a:p>
          <a:p>
            <a:pPr>
              <a:lnSpc>
                <a:spcPct val="100000"/>
              </a:lnSpc>
            </a:pPr>
            <a:r>
              <a:rPr lang="en-US" sz="1800" dirty="0">
                <a:solidFill>
                  <a:schemeClr val="accent2">
                    <a:lumMod val="50000"/>
                  </a:schemeClr>
                </a:solidFill>
              </a:rPr>
              <a:t>Strategies that</a:t>
            </a:r>
            <a:r>
              <a:rPr lang="en-US" sz="1800" dirty="0" smtClean="0">
                <a:solidFill>
                  <a:schemeClr val="accent2">
                    <a:lumMod val="50000"/>
                  </a:schemeClr>
                </a:solidFill>
              </a:rPr>
              <a:t> protect natural resources</a:t>
            </a:r>
          </a:p>
          <a:p>
            <a:pPr>
              <a:lnSpc>
                <a:spcPct val="100000"/>
              </a:lnSpc>
            </a:pPr>
            <a:r>
              <a:rPr lang="en-US" sz="1800" dirty="0" smtClean="0">
                <a:solidFill>
                  <a:schemeClr val="accent2">
                    <a:lumMod val="50000"/>
                  </a:schemeClr>
                </a:solidFill>
              </a:rPr>
              <a:t>Cost-effective</a:t>
            </a:r>
            <a:r>
              <a:rPr lang="en-US" sz="1800" dirty="0">
                <a:solidFill>
                  <a:schemeClr val="accent2">
                    <a:lumMod val="50000"/>
                  </a:schemeClr>
                </a:solidFill>
              </a:rPr>
              <a:t>, flexible approach based on </a:t>
            </a:r>
            <a:r>
              <a:rPr lang="en-US" sz="1800" dirty="0" smtClean="0">
                <a:solidFill>
                  <a:schemeClr val="accent2">
                    <a:lumMod val="50000"/>
                  </a:schemeClr>
                </a:solidFill>
              </a:rPr>
              <a:t>simple </a:t>
            </a:r>
            <a:r>
              <a:rPr lang="en-US" sz="1800" dirty="0">
                <a:solidFill>
                  <a:schemeClr val="accent2">
                    <a:lumMod val="50000"/>
                  </a:schemeClr>
                </a:solidFill>
              </a:rPr>
              <a:t>techniques</a:t>
            </a:r>
          </a:p>
          <a:p>
            <a:pPr>
              <a:lnSpc>
                <a:spcPct val="100000"/>
              </a:lnSpc>
            </a:pPr>
            <a:r>
              <a:rPr lang="en-US" sz="1800" dirty="0">
                <a:solidFill>
                  <a:schemeClr val="accent2">
                    <a:lumMod val="50000"/>
                  </a:schemeClr>
                </a:solidFill>
              </a:rPr>
              <a:t>Implemented nationwide, </a:t>
            </a:r>
            <a:r>
              <a:rPr lang="en-US" sz="1800" dirty="0" smtClean="0">
                <a:solidFill>
                  <a:schemeClr val="accent2">
                    <a:lumMod val="50000"/>
                  </a:schemeClr>
                </a:solidFill>
              </a:rPr>
              <a:t>in cold </a:t>
            </a:r>
            <a:r>
              <a:rPr lang="en-US" sz="1800" dirty="0">
                <a:solidFill>
                  <a:schemeClr val="accent2">
                    <a:lumMod val="50000"/>
                  </a:schemeClr>
                </a:solidFill>
              </a:rPr>
              <a:t>climates, urban areas, suburban areas, small towns</a:t>
            </a:r>
          </a:p>
        </p:txBody>
      </p:sp>
      <p:sp>
        <p:nvSpPr>
          <p:cNvPr id="4" name="Title 1"/>
          <p:cNvSpPr txBox="1">
            <a:spLocks/>
          </p:cNvSpPr>
          <p:nvPr/>
        </p:nvSpPr>
        <p:spPr>
          <a:xfrm>
            <a:off x="838200" y="298632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solidFill>
                  <a:schemeClr val="accent1">
                    <a:lumMod val="50000"/>
                  </a:schemeClr>
                </a:solidFill>
              </a:rPr>
              <a:t>Conventional Storm Sewers </a:t>
            </a:r>
            <a:r>
              <a:rPr lang="en-US" sz="2800" i="1" dirty="0" smtClean="0">
                <a:solidFill>
                  <a:schemeClr val="accent1">
                    <a:lumMod val="50000"/>
                  </a:schemeClr>
                </a:solidFill>
              </a:rPr>
              <a:t>(grey infrastructure)</a:t>
            </a:r>
            <a:endParaRPr lang="en-US" sz="2800" i="1" dirty="0">
              <a:solidFill>
                <a:schemeClr val="accent1">
                  <a:lumMod val="50000"/>
                </a:schemeClr>
              </a:solidFill>
            </a:endParaRPr>
          </a:p>
        </p:txBody>
      </p:sp>
      <p:sp>
        <p:nvSpPr>
          <p:cNvPr id="5" name="Content Placeholder 2"/>
          <p:cNvSpPr txBox="1">
            <a:spLocks/>
          </p:cNvSpPr>
          <p:nvPr/>
        </p:nvSpPr>
        <p:spPr>
          <a:xfrm>
            <a:off x="838200" y="3931817"/>
            <a:ext cx="10515600" cy="1687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accent2">
                    <a:lumMod val="50000"/>
                  </a:schemeClr>
                </a:solidFill>
              </a:rPr>
              <a:t>Increased runoff &amp; decreased recharge</a:t>
            </a:r>
          </a:p>
          <a:p>
            <a:r>
              <a:rPr lang="en-US" sz="1800" dirty="0">
                <a:solidFill>
                  <a:schemeClr val="accent2">
                    <a:lumMod val="50000"/>
                  </a:schemeClr>
                </a:solidFill>
              </a:rPr>
              <a:t>Polluted waterways</a:t>
            </a:r>
          </a:p>
          <a:p>
            <a:r>
              <a:rPr lang="en-US" sz="1800" dirty="0" smtClean="0">
                <a:solidFill>
                  <a:schemeClr val="accent2">
                    <a:lumMod val="50000"/>
                  </a:schemeClr>
                </a:solidFill>
              </a:rPr>
              <a:t>Take up more space</a:t>
            </a:r>
          </a:p>
          <a:p>
            <a:r>
              <a:rPr lang="en-US" sz="1800" dirty="0" smtClean="0">
                <a:solidFill>
                  <a:schemeClr val="accent2">
                    <a:lumMod val="50000"/>
                  </a:schemeClr>
                </a:solidFill>
              </a:rPr>
              <a:t>Lack vegetation and wildlife habitat</a:t>
            </a:r>
          </a:p>
          <a:p>
            <a:r>
              <a:rPr lang="en-US" sz="1800" dirty="0" smtClean="0">
                <a:solidFill>
                  <a:schemeClr val="accent2">
                    <a:lumMod val="50000"/>
                  </a:schemeClr>
                </a:solidFill>
              </a:rPr>
              <a:t>Do not reflect community character</a:t>
            </a:r>
          </a:p>
          <a:p>
            <a:r>
              <a:rPr lang="en-US" sz="1800" dirty="0" smtClean="0">
                <a:solidFill>
                  <a:schemeClr val="accent2">
                    <a:lumMod val="50000"/>
                  </a:schemeClr>
                </a:solidFill>
              </a:rPr>
              <a:t>Expensive</a:t>
            </a:r>
          </a:p>
        </p:txBody>
      </p:sp>
    </p:spTree>
    <p:extLst>
      <p:ext uri="{BB962C8B-B14F-4D97-AF65-F5344CB8AC3E}">
        <p14:creationId xmlns:p14="http://schemas.microsoft.com/office/powerpoint/2010/main" val="21958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pre development hydrology"/>
          <p:cNvPicPr>
            <a:picLocks noChangeAspect="1" noChangeArrowheads="1"/>
          </p:cNvPicPr>
          <p:nvPr/>
        </p:nvPicPr>
        <p:blipFill>
          <a:blip r:embed="rId3">
            <a:extLst>
              <a:ext uri="{28A0092B-C50C-407E-A947-70E740481C1C}">
                <a14:useLocalDpi xmlns:a14="http://schemas.microsoft.com/office/drawing/2010/main" val="0"/>
              </a:ext>
            </a:extLst>
          </a:blip>
          <a:srcRect t="-2124" r="4465" b="6383"/>
          <a:stretch>
            <a:fillRect/>
          </a:stretch>
        </p:blipFill>
        <p:spPr bwMode="auto">
          <a:xfrm>
            <a:off x="1187532" y="2820295"/>
            <a:ext cx="3772128" cy="26464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descr="post development hydrolog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2341" y="2920216"/>
            <a:ext cx="3497430" cy="2447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365125"/>
            <a:ext cx="10515600" cy="480695"/>
          </a:xfrm>
        </p:spPr>
        <p:txBody>
          <a:bodyPr>
            <a:normAutofit fontScale="90000"/>
          </a:bodyPr>
          <a:lstStyle/>
          <a:p>
            <a:r>
              <a:rPr lang="en-US" sz="3200" dirty="0" smtClean="0">
                <a:solidFill>
                  <a:schemeClr val="accent1">
                    <a:lumMod val="50000"/>
                  </a:schemeClr>
                </a:solidFill>
              </a:rPr>
              <a:t>Rainfall and </a:t>
            </a:r>
            <a:r>
              <a:rPr lang="en-US" sz="3200" dirty="0" err="1" smtClean="0">
                <a:solidFill>
                  <a:schemeClr val="accent1">
                    <a:lumMod val="50000"/>
                  </a:schemeClr>
                </a:solidFill>
              </a:rPr>
              <a:t>Stormwater</a:t>
            </a:r>
            <a:r>
              <a:rPr lang="en-US" sz="3200" dirty="0" smtClean="0">
                <a:solidFill>
                  <a:schemeClr val="accent1">
                    <a:lumMod val="50000"/>
                  </a:schemeClr>
                </a:solidFill>
              </a:rPr>
              <a:t> Runoff vs. Infiltration</a:t>
            </a:r>
            <a:endParaRPr lang="en-US" sz="3200" dirty="0">
              <a:solidFill>
                <a:schemeClr val="accent1">
                  <a:lumMod val="50000"/>
                </a:schemeClr>
              </a:solidFill>
            </a:endParaRPr>
          </a:p>
        </p:txBody>
      </p:sp>
      <p:sp>
        <p:nvSpPr>
          <p:cNvPr id="3" name="Content Placeholder 2"/>
          <p:cNvSpPr>
            <a:spLocks noGrp="1"/>
          </p:cNvSpPr>
          <p:nvPr>
            <p:ph idx="1"/>
          </p:nvPr>
        </p:nvSpPr>
        <p:spPr>
          <a:xfrm>
            <a:off x="1760972" y="1503686"/>
            <a:ext cx="2625249" cy="881606"/>
          </a:xfrm>
        </p:spPr>
        <p:txBody>
          <a:bodyPr>
            <a:normAutofit lnSpcReduction="10000"/>
          </a:bodyPr>
          <a:lstStyle/>
          <a:p>
            <a:pPr marL="0" indent="0" algn="ctr">
              <a:lnSpc>
                <a:spcPct val="100000"/>
              </a:lnSpc>
              <a:spcBef>
                <a:spcPts val="0"/>
              </a:spcBef>
              <a:buNone/>
            </a:pPr>
            <a:r>
              <a:rPr lang="en-US" sz="2000" i="1" dirty="0" smtClean="0">
                <a:solidFill>
                  <a:schemeClr val="accent2">
                    <a:lumMod val="50000"/>
                  </a:schemeClr>
                </a:solidFill>
              </a:rPr>
              <a:t>Undeveloped</a:t>
            </a:r>
          </a:p>
          <a:p>
            <a:pPr marL="0" indent="0" algn="ctr">
              <a:lnSpc>
                <a:spcPct val="100000"/>
              </a:lnSpc>
              <a:spcBef>
                <a:spcPts val="0"/>
              </a:spcBef>
              <a:buNone/>
            </a:pPr>
            <a:r>
              <a:rPr lang="en-US" sz="1600" dirty="0" err="1" smtClean="0">
                <a:solidFill>
                  <a:srgbClr val="0070C0"/>
                </a:solidFill>
              </a:rPr>
              <a:t>Stormwater</a:t>
            </a:r>
            <a:r>
              <a:rPr lang="en-US" sz="1600" dirty="0" smtClean="0">
                <a:solidFill>
                  <a:srgbClr val="0070C0"/>
                </a:solidFill>
              </a:rPr>
              <a:t> runoff = 10%</a:t>
            </a:r>
          </a:p>
          <a:p>
            <a:pPr marL="0" indent="0" algn="ctr">
              <a:lnSpc>
                <a:spcPct val="100000"/>
              </a:lnSpc>
              <a:spcBef>
                <a:spcPts val="0"/>
              </a:spcBef>
              <a:buNone/>
            </a:pPr>
            <a:r>
              <a:rPr lang="en-US" sz="1600" dirty="0" smtClean="0">
                <a:solidFill>
                  <a:srgbClr val="0070C0"/>
                </a:solidFill>
              </a:rPr>
              <a:t>Rainfall Infiltration = 50%</a:t>
            </a:r>
          </a:p>
        </p:txBody>
      </p:sp>
      <p:sp>
        <p:nvSpPr>
          <p:cNvPr id="7" name="Content Placeholder 2"/>
          <p:cNvSpPr txBox="1">
            <a:spLocks/>
          </p:cNvSpPr>
          <p:nvPr/>
        </p:nvSpPr>
        <p:spPr>
          <a:xfrm>
            <a:off x="7667862" y="1503686"/>
            <a:ext cx="2625249" cy="8816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000" i="1" dirty="0">
                <a:solidFill>
                  <a:schemeClr val="accent2">
                    <a:lumMod val="50000"/>
                  </a:schemeClr>
                </a:solidFill>
              </a:rPr>
              <a:t>Developed</a:t>
            </a:r>
          </a:p>
          <a:p>
            <a:pPr marL="0" indent="0" algn="ctr">
              <a:lnSpc>
                <a:spcPct val="100000"/>
              </a:lnSpc>
              <a:spcBef>
                <a:spcPts val="0"/>
              </a:spcBef>
              <a:buFont typeface="Arial" panose="020B0604020202020204" pitchFamily="34" charset="0"/>
              <a:buNone/>
            </a:pPr>
            <a:r>
              <a:rPr lang="en-US" sz="1600" dirty="0" err="1" smtClean="0">
                <a:solidFill>
                  <a:srgbClr val="0070C0"/>
                </a:solidFill>
              </a:rPr>
              <a:t>Stormwater</a:t>
            </a:r>
            <a:r>
              <a:rPr lang="en-US" sz="1600" dirty="0" smtClean="0">
                <a:solidFill>
                  <a:srgbClr val="0070C0"/>
                </a:solidFill>
              </a:rPr>
              <a:t> runoff = 55%</a:t>
            </a:r>
          </a:p>
          <a:p>
            <a:pPr marL="0" indent="0" algn="ctr">
              <a:lnSpc>
                <a:spcPct val="100000"/>
              </a:lnSpc>
              <a:spcBef>
                <a:spcPts val="0"/>
              </a:spcBef>
              <a:buFont typeface="Arial" panose="020B0604020202020204" pitchFamily="34" charset="0"/>
              <a:buNone/>
            </a:pPr>
            <a:r>
              <a:rPr lang="en-US" sz="1600" dirty="0" smtClean="0">
                <a:solidFill>
                  <a:srgbClr val="0070C0"/>
                </a:solidFill>
              </a:rPr>
              <a:t>Rainfall Infiltration = 15%</a:t>
            </a:r>
          </a:p>
        </p:txBody>
      </p:sp>
      <p:cxnSp>
        <p:nvCxnSpPr>
          <p:cNvPr id="15" name="Straight Connector 14"/>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096000" y="868680"/>
            <a:ext cx="0" cy="58293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8586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3"/>
          <p:cNvGraphicFramePr>
            <a:graphicFrameLocks noChangeAspect="1"/>
          </p:cNvGraphicFramePr>
          <p:nvPr>
            <p:extLst>
              <p:ext uri="{D42A27DB-BD31-4B8C-83A1-F6EECF244321}">
                <p14:modId xmlns:p14="http://schemas.microsoft.com/office/powerpoint/2010/main" val="186132994"/>
              </p:ext>
            </p:extLst>
          </p:nvPr>
        </p:nvGraphicFramePr>
        <p:xfrm>
          <a:off x="2104231" y="1683451"/>
          <a:ext cx="7983538" cy="3592513"/>
        </p:xfrm>
        <a:graphic>
          <a:graphicData uri="http://schemas.openxmlformats.org/presentationml/2006/ole">
            <mc:AlternateContent xmlns:mc="http://schemas.openxmlformats.org/markup-compatibility/2006">
              <mc:Choice xmlns:v="urn:schemas-microsoft-com:vml" Requires="v">
                <p:oleObj spid="_x0000_s1057" name="Chart" r:id="rId4" imgW="6620372" imgH="3077057" progId="Excel.Chart.8">
                  <p:embed/>
                </p:oleObj>
              </mc:Choice>
              <mc:Fallback>
                <p:oleObj name="Chart" r:id="rId4" imgW="6620372" imgH="3077057" progId="Excel.Chart.8">
                  <p:embed/>
                  <p:pic>
                    <p:nvPicPr>
                      <p:cNvPr id="1509399"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4231" y="1683451"/>
                        <a:ext cx="7983538" cy="359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24"/>
          <p:cNvSpPr txBox="1">
            <a:spLocks noChangeArrowheads="1"/>
          </p:cNvSpPr>
          <p:nvPr/>
        </p:nvSpPr>
        <p:spPr bwMode="auto">
          <a:xfrm>
            <a:off x="3137694" y="4417126"/>
            <a:ext cx="508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00000"/>
              </a:lnSpc>
              <a:spcBef>
                <a:spcPct val="50000"/>
              </a:spcBef>
              <a:spcAft>
                <a:spcPct val="0"/>
              </a:spcAft>
              <a:buClrTx/>
              <a:buSzTx/>
              <a:buFontTx/>
              <a:buNone/>
            </a:pPr>
            <a:r>
              <a:rPr lang="en-US" altLang="en-US" sz="2000">
                <a:solidFill>
                  <a:srgbClr val="000000"/>
                </a:solidFill>
                <a:latin typeface="Arial" panose="020B0604020202020204" pitchFamily="34" charset="0"/>
              </a:rPr>
              <a:t>0             4             8             12             16</a:t>
            </a:r>
          </a:p>
        </p:txBody>
      </p:sp>
      <p:sp>
        <p:nvSpPr>
          <p:cNvPr id="6" name="Title 1"/>
          <p:cNvSpPr>
            <a:spLocks noGrp="1"/>
          </p:cNvSpPr>
          <p:nvPr>
            <p:ph type="title"/>
          </p:nvPr>
        </p:nvSpPr>
        <p:spPr>
          <a:xfrm>
            <a:off x="838200" y="365125"/>
            <a:ext cx="10515600" cy="480695"/>
          </a:xfrm>
        </p:spPr>
        <p:txBody>
          <a:bodyPr>
            <a:normAutofit fontScale="90000"/>
          </a:bodyPr>
          <a:lstStyle/>
          <a:p>
            <a:r>
              <a:rPr lang="en-US" sz="3200" dirty="0" smtClean="0">
                <a:solidFill>
                  <a:schemeClr val="accent1">
                    <a:lumMod val="50000"/>
                  </a:schemeClr>
                </a:solidFill>
              </a:rPr>
              <a:t>Rainfall, </a:t>
            </a:r>
            <a:r>
              <a:rPr lang="en-US" sz="3200" dirty="0" err="1" smtClean="0">
                <a:solidFill>
                  <a:schemeClr val="accent1">
                    <a:lumMod val="50000"/>
                  </a:schemeClr>
                </a:solidFill>
              </a:rPr>
              <a:t>Stormwater</a:t>
            </a:r>
            <a:r>
              <a:rPr lang="en-US" sz="3200" dirty="0" smtClean="0">
                <a:solidFill>
                  <a:schemeClr val="accent1">
                    <a:lumMod val="50000"/>
                  </a:schemeClr>
                </a:solidFill>
              </a:rPr>
              <a:t>, </a:t>
            </a:r>
            <a:r>
              <a:rPr lang="en-US" sz="3200" dirty="0">
                <a:solidFill>
                  <a:schemeClr val="accent1">
                    <a:lumMod val="50000"/>
                  </a:schemeClr>
                </a:solidFill>
              </a:rPr>
              <a:t>and Peak Runoff </a:t>
            </a:r>
            <a:r>
              <a:rPr lang="en-US" sz="3200" dirty="0" smtClean="0">
                <a:solidFill>
                  <a:schemeClr val="accent1">
                    <a:lumMod val="50000"/>
                  </a:schemeClr>
                </a:solidFill>
              </a:rPr>
              <a:t>Rates</a:t>
            </a:r>
            <a:endParaRPr lang="en-US" sz="3200" dirty="0">
              <a:solidFill>
                <a:schemeClr val="accent1">
                  <a:lumMod val="50000"/>
                </a:schemeClr>
              </a:solidFill>
            </a:endParaRPr>
          </a:p>
        </p:txBody>
      </p:sp>
      <p:cxnSp>
        <p:nvCxnSpPr>
          <p:cNvPr id="7" name="Straight Connector 6"/>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7803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2743199" y="2275648"/>
            <a:ext cx="5384369" cy="3746766"/>
          </a:xfrm>
          <a:prstGeom prst="rect">
            <a:avLst/>
          </a:prstGeom>
        </p:spPr>
      </p:pic>
      <p:sp>
        <p:nvSpPr>
          <p:cNvPr id="5" name="Content Placeholder 2"/>
          <p:cNvSpPr txBox="1">
            <a:spLocks/>
          </p:cNvSpPr>
          <p:nvPr/>
        </p:nvSpPr>
        <p:spPr>
          <a:xfrm>
            <a:off x="718182" y="997304"/>
            <a:ext cx="10526931" cy="21163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smtClean="0">
                <a:solidFill>
                  <a:schemeClr val="accent2">
                    <a:lumMod val="50000"/>
                  </a:schemeClr>
                </a:solidFill>
              </a:rPr>
              <a:t>Manage </a:t>
            </a:r>
            <a:r>
              <a:rPr lang="en-US" sz="1600" dirty="0">
                <a:solidFill>
                  <a:schemeClr val="accent2">
                    <a:lumMod val="50000"/>
                  </a:schemeClr>
                </a:solidFill>
              </a:rPr>
              <a:t>frequent, </a:t>
            </a:r>
            <a:r>
              <a:rPr lang="en-US" sz="1600" dirty="0" smtClean="0">
                <a:solidFill>
                  <a:schemeClr val="accent2">
                    <a:lumMod val="50000"/>
                  </a:schemeClr>
                </a:solidFill>
              </a:rPr>
              <a:t>low-intensity storms</a:t>
            </a:r>
          </a:p>
          <a:p>
            <a:r>
              <a:rPr lang="en-US" sz="1600" dirty="0" smtClean="0">
                <a:solidFill>
                  <a:schemeClr val="accent2">
                    <a:lumMod val="50000"/>
                  </a:schemeClr>
                </a:solidFill>
              </a:rPr>
              <a:t>Provide </a:t>
            </a:r>
            <a:r>
              <a:rPr lang="en-US" sz="1600" dirty="0">
                <a:solidFill>
                  <a:schemeClr val="accent2">
                    <a:lumMod val="50000"/>
                  </a:schemeClr>
                </a:solidFill>
              </a:rPr>
              <a:t>filtration, treatment, and </a:t>
            </a:r>
            <a:r>
              <a:rPr lang="en-US" sz="1600" dirty="0" smtClean="0">
                <a:solidFill>
                  <a:schemeClr val="accent2">
                    <a:lumMod val="50000"/>
                  </a:schemeClr>
                </a:solidFill>
              </a:rPr>
              <a:t>infiltration</a:t>
            </a:r>
          </a:p>
          <a:p>
            <a:r>
              <a:rPr lang="en-US" sz="1600" dirty="0">
                <a:solidFill>
                  <a:schemeClr val="accent2">
                    <a:lumMod val="50000"/>
                  </a:schemeClr>
                </a:solidFill>
              </a:rPr>
              <a:t>Provide open space and wildlife </a:t>
            </a:r>
            <a:r>
              <a:rPr lang="en-US" sz="1600" dirty="0" smtClean="0">
                <a:solidFill>
                  <a:schemeClr val="accent2">
                    <a:lumMod val="50000"/>
                  </a:schemeClr>
                </a:solidFill>
              </a:rPr>
              <a:t>habitat</a:t>
            </a:r>
            <a:endParaRPr lang="en-US" sz="1600" dirty="0">
              <a:solidFill>
                <a:schemeClr val="accent2">
                  <a:lumMod val="50000"/>
                </a:schemeClr>
              </a:solidFill>
            </a:endParaRPr>
          </a:p>
          <a:p>
            <a:r>
              <a:rPr lang="en-US" sz="1600" dirty="0">
                <a:solidFill>
                  <a:schemeClr val="accent2">
                    <a:lumMod val="50000"/>
                  </a:schemeClr>
                </a:solidFill>
              </a:rPr>
              <a:t>Store water for landscape use</a:t>
            </a:r>
          </a:p>
          <a:p>
            <a:r>
              <a:rPr lang="en-US" sz="1600" dirty="0">
                <a:solidFill>
                  <a:schemeClr val="accent2">
                    <a:lumMod val="50000"/>
                  </a:schemeClr>
                </a:solidFill>
              </a:rPr>
              <a:t>Reduce heat island effect</a:t>
            </a:r>
          </a:p>
          <a:p>
            <a:r>
              <a:rPr lang="en-US" sz="1600" dirty="0">
                <a:solidFill>
                  <a:schemeClr val="accent2">
                    <a:lumMod val="50000"/>
                  </a:schemeClr>
                </a:solidFill>
              </a:rPr>
              <a:t>Enhance site aesthetics</a:t>
            </a:r>
          </a:p>
          <a:p>
            <a:endParaRPr lang="en-US" sz="1600" dirty="0">
              <a:solidFill>
                <a:schemeClr val="accent2">
                  <a:lumMod val="50000"/>
                </a:schemeClr>
              </a:solidFill>
            </a:endParaRPr>
          </a:p>
        </p:txBody>
      </p:sp>
      <p:pic>
        <p:nvPicPr>
          <p:cNvPr id="1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9911" y="2404271"/>
            <a:ext cx="2617419" cy="3489519"/>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p:cNvSpPr>
            <a:spLocks noGrp="1"/>
          </p:cNvSpPr>
          <p:nvPr>
            <p:ph type="title"/>
          </p:nvPr>
        </p:nvSpPr>
        <p:spPr>
          <a:xfrm>
            <a:off x="838200" y="365125"/>
            <a:ext cx="10515600" cy="480695"/>
          </a:xfrm>
        </p:spPr>
        <p:txBody>
          <a:bodyPr>
            <a:normAutofit fontScale="90000"/>
          </a:bodyPr>
          <a:lstStyle/>
          <a:p>
            <a:r>
              <a:rPr lang="en-US" sz="3200" dirty="0">
                <a:solidFill>
                  <a:schemeClr val="accent1">
                    <a:lumMod val="50000"/>
                  </a:schemeClr>
                </a:solidFill>
              </a:rPr>
              <a:t>Treat </a:t>
            </a:r>
            <a:r>
              <a:rPr lang="en-US" sz="3200" dirty="0" err="1">
                <a:solidFill>
                  <a:schemeClr val="accent1">
                    <a:lumMod val="50000"/>
                  </a:schemeClr>
                </a:solidFill>
              </a:rPr>
              <a:t>stormwater</a:t>
            </a:r>
            <a:r>
              <a:rPr lang="en-US" sz="3200" dirty="0">
                <a:solidFill>
                  <a:schemeClr val="accent1">
                    <a:lumMod val="50000"/>
                  </a:schemeClr>
                </a:solidFill>
              </a:rPr>
              <a:t> close to the source</a:t>
            </a:r>
          </a:p>
        </p:txBody>
      </p:sp>
      <p:cxnSp>
        <p:nvCxnSpPr>
          <p:cNvPr id="16" name="Straight Connector 15"/>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61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114" t="1776" r="1"/>
          <a:stretch/>
        </p:blipFill>
        <p:spPr>
          <a:xfrm>
            <a:off x="4255870" y="1479875"/>
            <a:ext cx="7704484" cy="4304805"/>
          </a:xfrm>
          <a:prstGeom prst="rect">
            <a:avLst/>
          </a:prstGeom>
        </p:spPr>
      </p:pic>
      <p:sp>
        <p:nvSpPr>
          <p:cNvPr id="5" name="Content Placeholder 2"/>
          <p:cNvSpPr txBox="1">
            <a:spLocks/>
          </p:cNvSpPr>
          <p:nvPr/>
        </p:nvSpPr>
        <p:spPr>
          <a:xfrm>
            <a:off x="719447" y="1339039"/>
            <a:ext cx="10515600" cy="16875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smtClean="0">
                <a:solidFill>
                  <a:schemeClr val="accent2">
                    <a:lumMod val="50000"/>
                  </a:schemeClr>
                </a:solidFill>
              </a:rPr>
              <a:t>Mitigate </a:t>
            </a:r>
            <a:r>
              <a:rPr lang="en-US" sz="1800" dirty="0" err="1" smtClean="0">
                <a:solidFill>
                  <a:schemeClr val="accent2">
                    <a:lumMod val="50000"/>
                  </a:schemeClr>
                </a:solidFill>
              </a:rPr>
              <a:t>stormwater</a:t>
            </a:r>
            <a:r>
              <a:rPr lang="en-US" sz="1800" dirty="0" smtClean="0">
                <a:solidFill>
                  <a:schemeClr val="accent2">
                    <a:lumMod val="50000"/>
                  </a:schemeClr>
                </a:solidFill>
              </a:rPr>
              <a:t> and flash flooding</a:t>
            </a:r>
          </a:p>
          <a:p>
            <a:r>
              <a:rPr lang="en-US" sz="1800" dirty="0" smtClean="0">
                <a:solidFill>
                  <a:schemeClr val="accent2">
                    <a:lumMod val="50000"/>
                  </a:schemeClr>
                </a:solidFill>
              </a:rPr>
              <a:t>Protect soil, vegetation, and wildlife habitat</a:t>
            </a:r>
          </a:p>
          <a:p>
            <a:r>
              <a:rPr lang="en-US" sz="1800" dirty="0" smtClean="0">
                <a:solidFill>
                  <a:schemeClr val="accent2">
                    <a:lumMod val="50000"/>
                  </a:schemeClr>
                </a:solidFill>
              </a:rPr>
              <a:t>Protect infrastructure and public safety</a:t>
            </a:r>
          </a:p>
          <a:p>
            <a:r>
              <a:rPr lang="en-US" sz="1800" dirty="0" smtClean="0">
                <a:solidFill>
                  <a:schemeClr val="accent2">
                    <a:lumMod val="50000"/>
                  </a:schemeClr>
                </a:solidFill>
              </a:rPr>
              <a:t>Reduce non-point source pollution </a:t>
            </a:r>
          </a:p>
          <a:p>
            <a:r>
              <a:rPr lang="en-US" sz="1800" dirty="0" smtClean="0">
                <a:solidFill>
                  <a:schemeClr val="accent2">
                    <a:lumMod val="50000"/>
                  </a:schemeClr>
                </a:solidFill>
              </a:rPr>
              <a:t>Respect </a:t>
            </a:r>
            <a:r>
              <a:rPr lang="en-US" sz="1800" dirty="0">
                <a:solidFill>
                  <a:schemeClr val="accent2">
                    <a:lumMod val="50000"/>
                  </a:schemeClr>
                </a:solidFill>
              </a:rPr>
              <a:t>community </a:t>
            </a:r>
            <a:r>
              <a:rPr lang="en-US" sz="1800" dirty="0" smtClean="0">
                <a:solidFill>
                  <a:schemeClr val="accent2">
                    <a:lumMod val="50000"/>
                  </a:schemeClr>
                </a:solidFill>
              </a:rPr>
              <a:t>character</a:t>
            </a:r>
          </a:p>
        </p:txBody>
      </p:sp>
      <p:sp>
        <p:nvSpPr>
          <p:cNvPr id="13" name="Title 1"/>
          <p:cNvSpPr>
            <a:spLocks noGrp="1"/>
          </p:cNvSpPr>
          <p:nvPr>
            <p:ph type="title"/>
          </p:nvPr>
        </p:nvSpPr>
        <p:spPr>
          <a:xfrm>
            <a:off x="838200" y="365125"/>
            <a:ext cx="10515600" cy="480695"/>
          </a:xfrm>
        </p:spPr>
        <p:txBody>
          <a:bodyPr>
            <a:normAutofit fontScale="90000"/>
          </a:bodyPr>
          <a:lstStyle/>
          <a:p>
            <a:r>
              <a:rPr lang="en-US" sz="3200" dirty="0" smtClean="0">
                <a:solidFill>
                  <a:schemeClr val="accent1">
                    <a:lumMod val="50000"/>
                  </a:schemeClr>
                </a:solidFill>
              </a:rPr>
              <a:t>Water Quality &amp; Resilience in the Deerfield River Watershed</a:t>
            </a:r>
            <a:endParaRPr lang="en-US" sz="3200" dirty="0">
              <a:solidFill>
                <a:schemeClr val="accent1">
                  <a:lumMod val="50000"/>
                </a:schemeClr>
              </a:solidFill>
            </a:endParaRPr>
          </a:p>
        </p:txBody>
      </p:sp>
      <p:cxnSp>
        <p:nvCxnSpPr>
          <p:cNvPr id="14" name="Straight Connector 13"/>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521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448" y="419940"/>
            <a:ext cx="7582357" cy="60758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5805" y="3339115"/>
            <a:ext cx="3778530" cy="283389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5804" y="890650"/>
            <a:ext cx="3804621" cy="2299682"/>
          </a:xfrm>
          <a:prstGeom prst="rect">
            <a:avLst/>
          </a:prstGeom>
        </p:spPr>
      </p:pic>
      <p:sp>
        <p:nvSpPr>
          <p:cNvPr id="2" name="5-Point Star 1"/>
          <p:cNvSpPr/>
          <p:nvPr/>
        </p:nvSpPr>
        <p:spPr>
          <a:xfrm>
            <a:off x="2331694" y="2600696"/>
            <a:ext cx="589636" cy="589636"/>
          </a:xfrm>
          <a:prstGeom prst="star5">
            <a:avLst/>
          </a:prstGeom>
          <a:solidFill>
            <a:schemeClr val="accent4"/>
          </a:solidFill>
          <a:ln>
            <a:solidFill>
              <a:srgbClr val="FFFF0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96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891541"/>
            <a:ext cx="6409966" cy="5458123"/>
          </a:xfrm>
          <a:prstGeom prst="rect">
            <a:avLst/>
          </a:prstGeom>
        </p:spPr>
      </p:pic>
      <p:sp>
        <p:nvSpPr>
          <p:cNvPr id="6" name="Title 1"/>
          <p:cNvSpPr>
            <a:spLocks noGrp="1"/>
          </p:cNvSpPr>
          <p:nvPr>
            <p:ph type="title"/>
          </p:nvPr>
        </p:nvSpPr>
        <p:spPr>
          <a:xfrm>
            <a:off x="838200" y="365125"/>
            <a:ext cx="10515600" cy="480695"/>
          </a:xfrm>
        </p:spPr>
        <p:txBody>
          <a:bodyPr>
            <a:normAutofit fontScale="90000"/>
          </a:bodyPr>
          <a:lstStyle/>
          <a:p>
            <a:r>
              <a:rPr lang="en-US" sz="3200" dirty="0">
                <a:solidFill>
                  <a:schemeClr val="accent1">
                    <a:lumMod val="50000"/>
                  </a:schemeClr>
                </a:solidFill>
              </a:rPr>
              <a:t>Crittenden Hill Road, Buckland, MA.</a:t>
            </a:r>
          </a:p>
        </p:txBody>
      </p:sp>
      <p:cxnSp>
        <p:nvCxnSpPr>
          <p:cNvPr id="8" name="Straight Connector 7"/>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9760" y="1140031"/>
            <a:ext cx="5448057" cy="4091050"/>
          </a:xfrm>
          <a:prstGeom prst="rect">
            <a:avLst/>
          </a:prstGeom>
        </p:spPr>
      </p:pic>
      <p:sp>
        <p:nvSpPr>
          <p:cNvPr id="12" name="Freeform 11"/>
          <p:cNvSpPr/>
          <p:nvPr/>
        </p:nvSpPr>
        <p:spPr>
          <a:xfrm>
            <a:off x="1732478" y="1401288"/>
            <a:ext cx="2150753" cy="3361918"/>
          </a:xfrm>
          <a:custGeom>
            <a:avLst/>
            <a:gdLst>
              <a:gd name="connsiteX0" fmla="*/ 84447 w 2150753"/>
              <a:gd name="connsiteY0" fmla="*/ 0 h 3361918"/>
              <a:gd name="connsiteX1" fmla="*/ 36945 w 2150753"/>
              <a:gd name="connsiteY1" fmla="*/ 2624447 h 3361918"/>
              <a:gd name="connsiteX2" fmla="*/ 559460 w 2150753"/>
              <a:gd name="connsiteY2" fmla="*/ 3360717 h 3361918"/>
              <a:gd name="connsiteX3" fmla="*/ 1343231 w 2150753"/>
              <a:gd name="connsiteY3" fmla="*/ 2790702 h 3361918"/>
              <a:gd name="connsiteX4" fmla="*/ 1568862 w 2150753"/>
              <a:gd name="connsiteY4" fmla="*/ 2529444 h 3361918"/>
              <a:gd name="connsiteX5" fmla="*/ 2150753 w 2150753"/>
              <a:gd name="connsiteY5" fmla="*/ 2624447 h 3361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0753" h="3361918">
                <a:moveTo>
                  <a:pt x="84447" y="0"/>
                </a:moveTo>
                <a:cubicBezTo>
                  <a:pt x="21111" y="1032163"/>
                  <a:pt x="-42224" y="2064327"/>
                  <a:pt x="36945" y="2624447"/>
                </a:cubicBezTo>
                <a:cubicBezTo>
                  <a:pt x="116114" y="3184567"/>
                  <a:pt x="341746" y="3333008"/>
                  <a:pt x="559460" y="3360717"/>
                </a:cubicBezTo>
                <a:cubicBezTo>
                  <a:pt x="777174" y="3388426"/>
                  <a:pt x="1174997" y="2929247"/>
                  <a:pt x="1343231" y="2790702"/>
                </a:cubicBezTo>
                <a:cubicBezTo>
                  <a:pt x="1511465" y="2652157"/>
                  <a:pt x="1434275" y="2557153"/>
                  <a:pt x="1568862" y="2529444"/>
                </a:cubicBezTo>
                <a:cubicBezTo>
                  <a:pt x="1703449" y="2501735"/>
                  <a:pt x="1741054" y="2584863"/>
                  <a:pt x="2150753" y="2624447"/>
                </a:cubicBezTo>
              </a:path>
            </a:pathLst>
          </a:custGeom>
          <a:ln w="9525" cap="flat" cmpd="sng" algn="ctr">
            <a:solidFill>
              <a:schemeClr val="accent4"/>
            </a:solidFill>
            <a:prstDash val="solid"/>
            <a:round/>
            <a:headEnd type="arrow" w="med" len="med"/>
            <a:tailEnd type="arrow" w="med" len="med"/>
          </a:ln>
          <a:effectLst>
            <a:glow rad="228600">
              <a:schemeClr val="accent4">
                <a:satMod val="175000"/>
                <a:alpha val="40000"/>
              </a:schemeClr>
            </a:glow>
          </a:effectLst>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930" y="1140031"/>
            <a:ext cx="5453064" cy="4091050"/>
          </a:xfrm>
          <a:prstGeom prst="rect">
            <a:avLst/>
          </a:prstGeom>
        </p:spPr>
      </p:pic>
    </p:spTree>
    <p:extLst>
      <p:ext uri="{BB962C8B-B14F-4D97-AF65-F5344CB8AC3E}">
        <p14:creationId xmlns:p14="http://schemas.microsoft.com/office/powerpoint/2010/main" val="279197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480695"/>
          </a:xfrm>
        </p:spPr>
        <p:txBody>
          <a:bodyPr>
            <a:normAutofit fontScale="90000"/>
          </a:bodyPr>
          <a:lstStyle/>
          <a:p>
            <a:r>
              <a:rPr lang="en-US" sz="3200" dirty="0" smtClean="0">
                <a:solidFill>
                  <a:schemeClr val="accent1">
                    <a:lumMod val="50000"/>
                  </a:schemeClr>
                </a:solidFill>
              </a:rPr>
              <a:t>Crittenden Hill Road</a:t>
            </a:r>
            <a:r>
              <a:rPr lang="en-US" sz="3200" dirty="0">
                <a:solidFill>
                  <a:schemeClr val="accent1">
                    <a:lumMod val="50000"/>
                  </a:schemeClr>
                </a:solidFill>
              </a:rPr>
              <a:t> </a:t>
            </a:r>
            <a:r>
              <a:rPr lang="en-US" sz="3200" dirty="0" err="1" smtClean="0">
                <a:solidFill>
                  <a:schemeClr val="accent1">
                    <a:lumMod val="50000"/>
                  </a:schemeClr>
                </a:solidFill>
              </a:rPr>
              <a:t>Stormwater</a:t>
            </a:r>
            <a:r>
              <a:rPr lang="en-US" sz="3200" dirty="0" smtClean="0">
                <a:solidFill>
                  <a:schemeClr val="accent1">
                    <a:lumMod val="50000"/>
                  </a:schemeClr>
                </a:solidFill>
              </a:rPr>
              <a:t> Management</a:t>
            </a:r>
            <a:r>
              <a:rPr lang="en-US" sz="3200" dirty="0">
                <a:solidFill>
                  <a:schemeClr val="accent1">
                    <a:lumMod val="50000"/>
                  </a:schemeClr>
                </a:solidFill>
              </a:rPr>
              <a:t> Concept Design</a:t>
            </a:r>
          </a:p>
        </p:txBody>
      </p:sp>
      <p:cxnSp>
        <p:nvCxnSpPr>
          <p:cNvPr id="5" name="Straight Connector 4"/>
          <p:cNvCxnSpPr/>
          <p:nvPr/>
        </p:nvCxnSpPr>
        <p:spPr>
          <a:xfrm>
            <a:off x="582930" y="868680"/>
            <a:ext cx="11201400"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930" y="891541"/>
            <a:ext cx="8858013" cy="5671156"/>
          </a:xfrm>
          <a:prstGeom prst="rect">
            <a:avLst/>
          </a:prstGeom>
        </p:spPr>
      </p:pic>
      <p:sp>
        <p:nvSpPr>
          <p:cNvPr id="13" name="Down Arrow 12"/>
          <p:cNvSpPr/>
          <p:nvPr/>
        </p:nvSpPr>
        <p:spPr>
          <a:xfrm rot="433789">
            <a:off x="2755074" y="2909456"/>
            <a:ext cx="344385" cy="104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20981311">
            <a:off x="3332331" y="3711898"/>
            <a:ext cx="344385" cy="104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18737901">
            <a:off x="4139414" y="3241633"/>
            <a:ext cx="344385" cy="9013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18373461">
            <a:off x="4650255" y="2503715"/>
            <a:ext cx="344385" cy="104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rot="18778754">
            <a:off x="5173530" y="1867696"/>
            <a:ext cx="344385" cy="104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rot="19609739">
            <a:off x="5923807" y="1385505"/>
            <a:ext cx="344385" cy="10450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30508" y="2292333"/>
            <a:ext cx="2291939" cy="369332"/>
          </a:xfrm>
          <a:prstGeom prst="rect">
            <a:avLst/>
          </a:prstGeom>
          <a:noFill/>
        </p:spPr>
        <p:txBody>
          <a:bodyPr wrap="square" rtlCol="0">
            <a:spAutoFit/>
          </a:bodyPr>
          <a:lstStyle/>
          <a:p>
            <a:pPr algn="ctr"/>
            <a:r>
              <a:rPr lang="en-US" i="1" dirty="0" smtClean="0">
                <a:latin typeface="Arial Rounded MT Bold" panose="020F0704030504030204" pitchFamily="34" charset="0"/>
              </a:rPr>
              <a:t>STORMWATER</a:t>
            </a:r>
            <a:endParaRPr lang="en-US" i="1" dirty="0">
              <a:latin typeface="Arial Rounded MT Bold" panose="020F0704030504030204" pitchFamily="34" charset="0"/>
            </a:endParaRPr>
          </a:p>
        </p:txBody>
      </p:sp>
    </p:spTree>
    <p:extLst>
      <p:ext uri="{BB962C8B-B14F-4D97-AF65-F5344CB8AC3E}">
        <p14:creationId xmlns:p14="http://schemas.microsoft.com/office/powerpoint/2010/main" val="267745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500"/>
                                        <p:tgtEl>
                                          <p:spTgt spid="1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9"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0-#ppt_w/2"/>
                                          </p:val>
                                        </p:tav>
                                        <p:tav tm="100000">
                                          <p:val>
                                            <p:strVal val="#ppt_x"/>
                                          </p:val>
                                        </p:tav>
                                      </p:tavLst>
                                    </p:anim>
                                    <p:anim calcmode="lin" valueType="num">
                                      <p:cBhvr additive="base">
                                        <p:cTn id="3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TotalTime>
  <Words>1116</Words>
  <Application>Microsoft Office PowerPoint</Application>
  <PresentationFormat>Widescreen</PresentationFormat>
  <Paragraphs>96</Paragraphs>
  <Slides>10</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Arial Rounded MT Bold</vt:lpstr>
      <vt:lpstr>Calibri</vt:lpstr>
      <vt:lpstr>Calibri Light</vt:lpstr>
      <vt:lpstr>Office Theme</vt:lpstr>
      <vt:lpstr>Chart</vt:lpstr>
      <vt:lpstr>Buckland Green Streets</vt:lpstr>
      <vt:lpstr>Sustainable Stormwater Management (Low Impact Development)</vt:lpstr>
      <vt:lpstr>Rainfall and Stormwater Runoff vs. Infiltration</vt:lpstr>
      <vt:lpstr>Rainfall, Stormwater, and Peak Runoff Rates</vt:lpstr>
      <vt:lpstr>Treat stormwater close to the source</vt:lpstr>
      <vt:lpstr>Water Quality &amp; Resilience in the Deerfield River Watershed</vt:lpstr>
      <vt:lpstr>PowerPoint Presentation</vt:lpstr>
      <vt:lpstr>Crittenden Hill Road, Buckland, MA.</vt:lpstr>
      <vt:lpstr>Crittenden Hill Road Stormwater Management Concept Design</vt:lpstr>
      <vt:lpstr>Crittenden Hill Road Stormwater Management Concept Design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Buckland Green Streets</dc:title>
  <dc:creator>Helena Farrell</dc:creator>
  <cp:lastModifiedBy>Helena Farrell</cp:lastModifiedBy>
  <cp:revision>49</cp:revision>
  <dcterms:created xsi:type="dcterms:W3CDTF">2020-01-08T16:05:30Z</dcterms:created>
  <dcterms:modified xsi:type="dcterms:W3CDTF">2020-01-23T20:20:41Z</dcterms:modified>
</cp:coreProperties>
</file>